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65"/>
  </p:notesMasterIdLst>
  <p:handoutMasterIdLst>
    <p:handoutMasterId r:id="rId66"/>
  </p:handoutMasterIdLst>
  <p:sldIdLst>
    <p:sldId id="256" r:id="rId5"/>
    <p:sldId id="689" r:id="rId6"/>
    <p:sldId id="690" r:id="rId7"/>
    <p:sldId id="691" r:id="rId8"/>
    <p:sldId id="692" r:id="rId9"/>
    <p:sldId id="693" r:id="rId10"/>
    <p:sldId id="694" r:id="rId11"/>
    <p:sldId id="695" r:id="rId12"/>
    <p:sldId id="696" r:id="rId13"/>
    <p:sldId id="697" r:id="rId14"/>
    <p:sldId id="698" r:id="rId15"/>
    <p:sldId id="699" r:id="rId16"/>
    <p:sldId id="700" r:id="rId17"/>
    <p:sldId id="701" r:id="rId18"/>
    <p:sldId id="702" r:id="rId19"/>
    <p:sldId id="703" r:id="rId20"/>
    <p:sldId id="704" r:id="rId21"/>
    <p:sldId id="705" r:id="rId22"/>
    <p:sldId id="706" r:id="rId23"/>
    <p:sldId id="707" r:id="rId24"/>
    <p:sldId id="708" r:id="rId25"/>
    <p:sldId id="709" r:id="rId26"/>
    <p:sldId id="710" r:id="rId27"/>
    <p:sldId id="711" r:id="rId28"/>
    <p:sldId id="712" r:id="rId29"/>
    <p:sldId id="713" r:id="rId30"/>
    <p:sldId id="714" r:id="rId31"/>
    <p:sldId id="715" r:id="rId32"/>
    <p:sldId id="716" r:id="rId33"/>
    <p:sldId id="717" r:id="rId34"/>
    <p:sldId id="718" r:id="rId35"/>
    <p:sldId id="719" r:id="rId36"/>
    <p:sldId id="720" r:id="rId37"/>
    <p:sldId id="721" r:id="rId38"/>
    <p:sldId id="722" r:id="rId39"/>
    <p:sldId id="723" r:id="rId40"/>
    <p:sldId id="724" r:id="rId41"/>
    <p:sldId id="725" r:id="rId42"/>
    <p:sldId id="726" r:id="rId43"/>
    <p:sldId id="727" r:id="rId44"/>
    <p:sldId id="728" r:id="rId45"/>
    <p:sldId id="729" r:id="rId46"/>
    <p:sldId id="730" r:id="rId47"/>
    <p:sldId id="731" r:id="rId48"/>
    <p:sldId id="732" r:id="rId49"/>
    <p:sldId id="733" r:id="rId50"/>
    <p:sldId id="734" r:id="rId51"/>
    <p:sldId id="735" r:id="rId52"/>
    <p:sldId id="736" r:id="rId53"/>
    <p:sldId id="737" r:id="rId54"/>
    <p:sldId id="738" r:id="rId55"/>
    <p:sldId id="739" r:id="rId56"/>
    <p:sldId id="740" r:id="rId57"/>
    <p:sldId id="741" r:id="rId58"/>
    <p:sldId id="742" r:id="rId59"/>
    <p:sldId id="743" r:id="rId60"/>
    <p:sldId id="744" r:id="rId61"/>
    <p:sldId id="745" r:id="rId62"/>
    <p:sldId id="746" r:id="rId63"/>
    <p:sldId id="747" r:id="rId64"/>
  </p:sldIdLst>
  <p:sldSz cx="9144000" cy="6858000" type="screen4x3"/>
  <p:notesSz cx="9928225" cy="6797675"/>
  <p:custDataLst>
    <p:tags r:id="rId6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nderoth" initials="E" lastIdx="3" clrIdx="0">
    <p:extLst>
      <p:ext uri="{19B8F6BF-5375-455C-9EA6-DF929625EA0E}">
        <p15:presenceInfo xmlns:p15="http://schemas.microsoft.com/office/powerpoint/2012/main" userId="Endero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FF9E8"/>
    <a:srgbClr val="B9CDE5"/>
    <a:srgbClr val="B2C2B7"/>
    <a:srgbClr val="FCF0E0"/>
    <a:srgbClr val="EBF4F9"/>
    <a:srgbClr val="ECF4F7"/>
    <a:srgbClr val="F9F9FD"/>
    <a:srgbClr val="FEF1E1"/>
    <a:srgbClr val="EDF4FA"/>
    <a:srgbClr val="F0F4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62" autoAdjust="0"/>
    <p:restoredTop sz="95141" autoAdjust="0"/>
  </p:normalViewPr>
  <p:slideViewPr>
    <p:cSldViewPr>
      <p:cViewPr varScale="1">
        <p:scale>
          <a:sx n="82" d="100"/>
          <a:sy n="82" d="100"/>
        </p:scale>
        <p:origin x="1380" y="96"/>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sorterViewPr>
    <p:cViewPr>
      <p:scale>
        <a:sx n="100" d="100"/>
        <a:sy n="100" d="100"/>
      </p:scale>
      <p:origin x="0" y="-7734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commentAuthors" Target="commentAuthors.xml"/><Relationship Id="rId7" Type="http://schemas.openxmlformats.org/officeDocument/2006/relationships/slide" Target="slides/slide3.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04/12/2018</a:t>
            </a:fld>
            <a:endParaRPr lang="en-GB"/>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12/4/2018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033966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662346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2487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3190467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30997205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3939331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15</a:t>
            </a:fld>
            <a:endParaRPr lang="en-GB" dirty="0"/>
          </a:p>
        </p:txBody>
      </p:sp>
    </p:spTree>
    <p:extLst>
      <p:ext uri="{BB962C8B-B14F-4D97-AF65-F5344CB8AC3E}">
        <p14:creationId xmlns:p14="http://schemas.microsoft.com/office/powerpoint/2010/main" val="3512857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16</a:t>
            </a:fld>
            <a:endParaRPr lang="en-GB" dirty="0"/>
          </a:p>
        </p:txBody>
      </p:sp>
    </p:spTree>
    <p:extLst>
      <p:ext uri="{BB962C8B-B14F-4D97-AF65-F5344CB8AC3E}">
        <p14:creationId xmlns:p14="http://schemas.microsoft.com/office/powerpoint/2010/main" val="573299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17</a:t>
            </a:fld>
            <a:endParaRPr lang="en-GB" dirty="0"/>
          </a:p>
        </p:txBody>
      </p:sp>
    </p:spTree>
    <p:extLst>
      <p:ext uri="{BB962C8B-B14F-4D97-AF65-F5344CB8AC3E}">
        <p14:creationId xmlns:p14="http://schemas.microsoft.com/office/powerpoint/2010/main" val="478644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18</a:t>
            </a:fld>
            <a:endParaRPr lang="en-GB" dirty="0"/>
          </a:p>
        </p:txBody>
      </p:sp>
    </p:spTree>
    <p:extLst>
      <p:ext uri="{BB962C8B-B14F-4D97-AF65-F5344CB8AC3E}">
        <p14:creationId xmlns:p14="http://schemas.microsoft.com/office/powerpoint/2010/main" val="144407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19</a:t>
            </a:fld>
            <a:endParaRPr lang="en-GB" dirty="0"/>
          </a:p>
        </p:txBody>
      </p:sp>
    </p:spTree>
    <p:extLst>
      <p:ext uri="{BB962C8B-B14F-4D97-AF65-F5344CB8AC3E}">
        <p14:creationId xmlns:p14="http://schemas.microsoft.com/office/powerpoint/2010/main" val="170042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57594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20</a:t>
            </a:fld>
            <a:endParaRPr lang="en-GB" dirty="0"/>
          </a:p>
        </p:txBody>
      </p:sp>
    </p:spTree>
    <p:extLst>
      <p:ext uri="{BB962C8B-B14F-4D97-AF65-F5344CB8AC3E}">
        <p14:creationId xmlns:p14="http://schemas.microsoft.com/office/powerpoint/2010/main" val="3284181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21</a:t>
            </a:fld>
            <a:endParaRPr lang="en-GB" dirty="0"/>
          </a:p>
        </p:txBody>
      </p:sp>
    </p:spTree>
    <p:extLst>
      <p:ext uri="{BB962C8B-B14F-4D97-AF65-F5344CB8AC3E}">
        <p14:creationId xmlns:p14="http://schemas.microsoft.com/office/powerpoint/2010/main" val="41411695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22</a:t>
            </a:fld>
            <a:endParaRPr lang="en-GB" dirty="0"/>
          </a:p>
        </p:txBody>
      </p:sp>
    </p:spTree>
    <p:extLst>
      <p:ext uri="{BB962C8B-B14F-4D97-AF65-F5344CB8AC3E}">
        <p14:creationId xmlns:p14="http://schemas.microsoft.com/office/powerpoint/2010/main" val="414065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23</a:t>
            </a:fld>
            <a:endParaRPr lang="en-GB" dirty="0"/>
          </a:p>
        </p:txBody>
      </p:sp>
    </p:spTree>
    <p:extLst>
      <p:ext uri="{BB962C8B-B14F-4D97-AF65-F5344CB8AC3E}">
        <p14:creationId xmlns:p14="http://schemas.microsoft.com/office/powerpoint/2010/main" val="746948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24</a:t>
            </a:fld>
            <a:endParaRPr lang="en-GB" dirty="0"/>
          </a:p>
        </p:txBody>
      </p:sp>
    </p:spTree>
    <p:extLst>
      <p:ext uri="{BB962C8B-B14F-4D97-AF65-F5344CB8AC3E}">
        <p14:creationId xmlns:p14="http://schemas.microsoft.com/office/powerpoint/2010/main" val="13426308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25</a:t>
            </a:fld>
            <a:endParaRPr lang="en-GB" dirty="0"/>
          </a:p>
        </p:txBody>
      </p:sp>
    </p:spTree>
    <p:extLst>
      <p:ext uri="{BB962C8B-B14F-4D97-AF65-F5344CB8AC3E}">
        <p14:creationId xmlns:p14="http://schemas.microsoft.com/office/powerpoint/2010/main" val="16680019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26</a:t>
            </a:fld>
            <a:endParaRPr lang="en-GB" dirty="0"/>
          </a:p>
        </p:txBody>
      </p:sp>
    </p:spTree>
    <p:extLst>
      <p:ext uri="{BB962C8B-B14F-4D97-AF65-F5344CB8AC3E}">
        <p14:creationId xmlns:p14="http://schemas.microsoft.com/office/powerpoint/2010/main" val="7900899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27</a:t>
            </a:fld>
            <a:endParaRPr lang="en-GB" dirty="0"/>
          </a:p>
        </p:txBody>
      </p:sp>
    </p:spTree>
    <p:extLst>
      <p:ext uri="{BB962C8B-B14F-4D97-AF65-F5344CB8AC3E}">
        <p14:creationId xmlns:p14="http://schemas.microsoft.com/office/powerpoint/2010/main" val="13590767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28</a:t>
            </a:fld>
            <a:endParaRPr lang="en-GB" dirty="0"/>
          </a:p>
        </p:txBody>
      </p:sp>
    </p:spTree>
    <p:extLst>
      <p:ext uri="{BB962C8B-B14F-4D97-AF65-F5344CB8AC3E}">
        <p14:creationId xmlns:p14="http://schemas.microsoft.com/office/powerpoint/2010/main" val="41258937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29</a:t>
            </a:fld>
            <a:endParaRPr lang="en-GB" dirty="0"/>
          </a:p>
        </p:txBody>
      </p:sp>
    </p:spTree>
    <p:extLst>
      <p:ext uri="{BB962C8B-B14F-4D97-AF65-F5344CB8AC3E}">
        <p14:creationId xmlns:p14="http://schemas.microsoft.com/office/powerpoint/2010/main" val="204986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33317293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30</a:t>
            </a:fld>
            <a:endParaRPr lang="en-GB" dirty="0"/>
          </a:p>
        </p:txBody>
      </p:sp>
    </p:spTree>
    <p:extLst>
      <p:ext uri="{BB962C8B-B14F-4D97-AF65-F5344CB8AC3E}">
        <p14:creationId xmlns:p14="http://schemas.microsoft.com/office/powerpoint/2010/main" val="35058959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31</a:t>
            </a:fld>
            <a:endParaRPr lang="en-GB" dirty="0"/>
          </a:p>
        </p:txBody>
      </p:sp>
    </p:spTree>
    <p:extLst>
      <p:ext uri="{BB962C8B-B14F-4D97-AF65-F5344CB8AC3E}">
        <p14:creationId xmlns:p14="http://schemas.microsoft.com/office/powerpoint/2010/main" val="36141837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32</a:t>
            </a:fld>
            <a:endParaRPr lang="en-GB" dirty="0"/>
          </a:p>
        </p:txBody>
      </p:sp>
    </p:spTree>
    <p:extLst>
      <p:ext uri="{BB962C8B-B14F-4D97-AF65-F5344CB8AC3E}">
        <p14:creationId xmlns:p14="http://schemas.microsoft.com/office/powerpoint/2010/main" val="10864983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33</a:t>
            </a:fld>
            <a:endParaRPr lang="en-GB" dirty="0"/>
          </a:p>
        </p:txBody>
      </p:sp>
    </p:spTree>
    <p:extLst>
      <p:ext uri="{BB962C8B-B14F-4D97-AF65-F5344CB8AC3E}">
        <p14:creationId xmlns:p14="http://schemas.microsoft.com/office/powerpoint/2010/main" val="14393614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34</a:t>
            </a:fld>
            <a:endParaRPr lang="en-GB" dirty="0"/>
          </a:p>
        </p:txBody>
      </p:sp>
    </p:spTree>
    <p:extLst>
      <p:ext uri="{BB962C8B-B14F-4D97-AF65-F5344CB8AC3E}">
        <p14:creationId xmlns:p14="http://schemas.microsoft.com/office/powerpoint/2010/main" val="3060468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35</a:t>
            </a:fld>
            <a:endParaRPr lang="en-GB" dirty="0"/>
          </a:p>
        </p:txBody>
      </p:sp>
    </p:spTree>
    <p:extLst>
      <p:ext uri="{BB962C8B-B14F-4D97-AF65-F5344CB8AC3E}">
        <p14:creationId xmlns:p14="http://schemas.microsoft.com/office/powerpoint/2010/main" val="42645020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36</a:t>
            </a:fld>
            <a:endParaRPr lang="en-GB" dirty="0"/>
          </a:p>
        </p:txBody>
      </p:sp>
    </p:spTree>
    <p:extLst>
      <p:ext uri="{BB962C8B-B14F-4D97-AF65-F5344CB8AC3E}">
        <p14:creationId xmlns:p14="http://schemas.microsoft.com/office/powerpoint/2010/main" val="14454152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37</a:t>
            </a:fld>
            <a:endParaRPr lang="en-GB" dirty="0"/>
          </a:p>
        </p:txBody>
      </p:sp>
    </p:spTree>
    <p:extLst>
      <p:ext uri="{BB962C8B-B14F-4D97-AF65-F5344CB8AC3E}">
        <p14:creationId xmlns:p14="http://schemas.microsoft.com/office/powerpoint/2010/main" val="1327482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38</a:t>
            </a:fld>
            <a:endParaRPr lang="en-GB" dirty="0"/>
          </a:p>
        </p:txBody>
      </p:sp>
    </p:spTree>
    <p:extLst>
      <p:ext uri="{BB962C8B-B14F-4D97-AF65-F5344CB8AC3E}">
        <p14:creationId xmlns:p14="http://schemas.microsoft.com/office/powerpoint/2010/main" val="14625682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39</a:t>
            </a:fld>
            <a:endParaRPr lang="en-GB" dirty="0"/>
          </a:p>
        </p:txBody>
      </p:sp>
    </p:spTree>
    <p:extLst>
      <p:ext uri="{BB962C8B-B14F-4D97-AF65-F5344CB8AC3E}">
        <p14:creationId xmlns:p14="http://schemas.microsoft.com/office/powerpoint/2010/main" val="473758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6454611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40</a:t>
            </a:fld>
            <a:endParaRPr lang="en-GB" dirty="0"/>
          </a:p>
        </p:txBody>
      </p:sp>
    </p:spTree>
    <p:extLst>
      <p:ext uri="{BB962C8B-B14F-4D97-AF65-F5344CB8AC3E}">
        <p14:creationId xmlns:p14="http://schemas.microsoft.com/office/powerpoint/2010/main" val="18959876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41</a:t>
            </a:fld>
            <a:endParaRPr lang="en-GB" dirty="0"/>
          </a:p>
        </p:txBody>
      </p:sp>
    </p:spTree>
    <p:extLst>
      <p:ext uri="{BB962C8B-B14F-4D97-AF65-F5344CB8AC3E}">
        <p14:creationId xmlns:p14="http://schemas.microsoft.com/office/powerpoint/2010/main" val="9225185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42</a:t>
            </a:fld>
            <a:endParaRPr lang="en-GB" dirty="0"/>
          </a:p>
        </p:txBody>
      </p:sp>
    </p:spTree>
    <p:extLst>
      <p:ext uri="{BB962C8B-B14F-4D97-AF65-F5344CB8AC3E}">
        <p14:creationId xmlns:p14="http://schemas.microsoft.com/office/powerpoint/2010/main" val="98166543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43</a:t>
            </a:fld>
            <a:endParaRPr lang="en-GB" dirty="0"/>
          </a:p>
        </p:txBody>
      </p:sp>
    </p:spTree>
    <p:extLst>
      <p:ext uri="{BB962C8B-B14F-4D97-AF65-F5344CB8AC3E}">
        <p14:creationId xmlns:p14="http://schemas.microsoft.com/office/powerpoint/2010/main" val="35215394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44</a:t>
            </a:fld>
            <a:endParaRPr lang="en-GB" dirty="0"/>
          </a:p>
        </p:txBody>
      </p:sp>
    </p:spTree>
    <p:extLst>
      <p:ext uri="{BB962C8B-B14F-4D97-AF65-F5344CB8AC3E}">
        <p14:creationId xmlns:p14="http://schemas.microsoft.com/office/powerpoint/2010/main" val="243212943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45</a:t>
            </a:fld>
            <a:endParaRPr lang="en-GB" dirty="0"/>
          </a:p>
        </p:txBody>
      </p:sp>
    </p:spTree>
    <p:extLst>
      <p:ext uri="{BB962C8B-B14F-4D97-AF65-F5344CB8AC3E}">
        <p14:creationId xmlns:p14="http://schemas.microsoft.com/office/powerpoint/2010/main" val="39830721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46</a:t>
            </a:fld>
            <a:endParaRPr lang="en-GB" dirty="0"/>
          </a:p>
        </p:txBody>
      </p:sp>
    </p:spTree>
    <p:extLst>
      <p:ext uri="{BB962C8B-B14F-4D97-AF65-F5344CB8AC3E}">
        <p14:creationId xmlns:p14="http://schemas.microsoft.com/office/powerpoint/2010/main" val="34520504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47</a:t>
            </a:fld>
            <a:endParaRPr lang="en-GB" dirty="0"/>
          </a:p>
        </p:txBody>
      </p:sp>
    </p:spTree>
    <p:extLst>
      <p:ext uri="{BB962C8B-B14F-4D97-AF65-F5344CB8AC3E}">
        <p14:creationId xmlns:p14="http://schemas.microsoft.com/office/powerpoint/2010/main" val="1134409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48</a:t>
            </a:fld>
            <a:endParaRPr lang="en-GB" dirty="0"/>
          </a:p>
        </p:txBody>
      </p:sp>
    </p:spTree>
    <p:extLst>
      <p:ext uri="{BB962C8B-B14F-4D97-AF65-F5344CB8AC3E}">
        <p14:creationId xmlns:p14="http://schemas.microsoft.com/office/powerpoint/2010/main" val="419442136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49</a:t>
            </a:fld>
            <a:endParaRPr lang="en-GB" dirty="0"/>
          </a:p>
        </p:txBody>
      </p:sp>
    </p:spTree>
    <p:extLst>
      <p:ext uri="{BB962C8B-B14F-4D97-AF65-F5344CB8AC3E}">
        <p14:creationId xmlns:p14="http://schemas.microsoft.com/office/powerpoint/2010/main" val="1264849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13990868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50</a:t>
            </a:fld>
            <a:endParaRPr lang="en-GB" dirty="0"/>
          </a:p>
        </p:txBody>
      </p:sp>
    </p:spTree>
    <p:extLst>
      <p:ext uri="{BB962C8B-B14F-4D97-AF65-F5344CB8AC3E}">
        <p14:creationId xmlns:p14="http://schemas.microsoft.com/office/powerpoint/2010/main" val="41155180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51</a:t>
            </a:fld>
            <a:endParaRPr lang="en-GB" dirty="0"/>
          </a:p>
        </p:txBody>
      </p:sp>
    </p:spTree>
    <p:extLst>
      <p:ext uri="{BB962C8B-B14F-4D97-AF65-F5344CB8AC3E}">
        <p14:creationId xmlns:p14="http://schemas.microsoft.com/office/powerpoint/2010/main" val="239609811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52</a:t>
            </a:fld>
            <a:endParaRPr lang="en-GB" dirty="0"/>
          </a:p>
        </p:txBody>
      </p:sp>
    </p:spTree>
    <p:extLst>
      <p:ext uri="{BB962C8B-B14F-4D97-AF65-F5344CB8AC3E}">
        <p14:creationId xmlns:p14="http://schemas.microsoft.com/office/powerpoint/2010/main" val="4211066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53</a:t>
            </a:fld>
            <a:endParaRPr lang="en-GB" dirty="0"/>
          </a:p>
        </p:txBody>
      </p:sp>
    </p:spTree>
    <p:extLst>
      <p:ext uri="{BB962C8B-B14F-4D97-AF65-F5344CB8AC3E}">
        <p14:creationId xmlns:p14="http://schemas.microsoft.com/office/powerpoint/2010/main" val="42874120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54</a:t>
            </a:fld>
            <a:endParaRPr lang="en-GB" dirty="0"/>
          </a:p>
        </p:txBody>
      </p:sp>
    </p:spTree>
    <p:extLst>
      <p:ext uri="{BB962C8B-B14F-4D97-AF65-F5344CB8AC3E}">
        <p14:creationId xmlns:p14="http://schemas.microsoft.com/office/powerpoint/2010/main" val="23635789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55</a:t>
            </a:fld>
            <a:endParaRPr lang="en-GB" dirty="0"/>
          </a:p>
        </p:txBody>
      </p:sp>
    </p:spTree>
    <p:extLst>
      <p:ext uri="{BB962C8B-B14F-4D97-AF65-F5344CB8AC3E}">
        <p14:creationId xmlns:p14="http://schemas.microsoft.com/office/powerpoint/2010/main" val="158545758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56</a:t>
            </a:fld>
            <a:endParaRPr lang="en-GB" dirty="0"/>
          </a:p>
        </p:txBody>
      </p:sp>
    </p:spTree>
    <p:extLst>
      <p:ext uri="{BB962C8B-B14F-4D97-AF65-F5344CB8AC3E}">
        <p14:creationId xmlns:p14="http://schemas.microsoft.com/office/powerpoint/2010/main" val="40027644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57</a:t>
            </a:fld>
            <a:endParaRPr lang="en-GB" dirty="0"/>
          </a:p>
        </p:txBody>
      </p:sp>
    </p:spTree>
    <p:extLst>
      <p:ext uri="{BB962C8B-B14F-4D97-AF65-F5344CB8AC3E}">
        <p14:creationId xmlns:p14="http://schemas.microsoft.com/office/powerpoint/2010/main" val="314009080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58</a:t>
            </a:fld>
            <a:endParaRPr lang="en-GB" dirty="0"/>
          </a:p>
        </p:txBody>
      </p:sp>
    </p:spTree>
    <p:extLst>
      <p:ext uri="{BB962C8B-B14F-4D97-AF65-F5344CB8AC3E}">
        <p14:creationId xmlns:p14="http://schemas.microsoft.com/office/powerpoint/2010/main" val="37660663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59</a:t>
            </a:fld>
            <a:endParaRPr lang="en-GB" dirty="0"/>
          </a:p>
        </p:txBody>
      </p:sp>
    </p:spTree>
    <p:extLst>
      <p:ext uri="{BB962C8B-B14F-4D97-AF65-F5344CB8AC3E}">
        <p14:creationId xmlns:p14="http://schemas.microsoft.com/office/powerpoint/2010/main" val="4189441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237850189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60</a:t>
            </a:fld>
            <a:endParaRPr lang="en-GB" dirty="0"/>
          </a:p>
        </p:txBody>
      </p:sp>
    </p:spTree>
    <p:extLst>
      <p:ext uri="{BB962C8B-B14F-4D97-AF65-F5344CB8AC3E}">
        <p14:creationId xmlns:p14="http://schemas.microsoft.com/office/powerpoint/2010/main" val="3259884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141217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1163993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3723957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30.xml"/><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slide" Target="../slides/slide20.xml"/><Relationship Id="rId5" Type="http://schemas.openxmlformats.org/officeDocument/2006/relationships/slide" Target="../slides/slide13.xml"/><Relationship Id="rId4" Type="http://schemas.openxmlformats.org/officeDocument/2006/relationships/slide" Target="../slides/slide8.xml"/></Relationships>
</file>

<file path=ppt/slideLayouts/_rels/slideLayout3.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30.xml"/><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slide" Target="../slides/slide20.xml"/><Relationship Id="rId5" Type="http://schemas.openxmlformats.org/officeDocument/2006/relationships/slide" Target="../slides/slide13.xml"/><Relationship Id="rId4" Type="http://schemas.openxmlformats.org/officeDocument/2006/relationships/slide" Target="../slides/slide8.xml"/></Relationships>
</file>

<file path=ppt/slideLayouts/_rels/slideLayout4.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30.xml"/><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slide" Target="../slides/slide20.xml"/><Relationship Id="rId5" Type="http://schemas.openxmlformats.org/officeDocument/2006/relationships/slide" Target="../slides/slide13.xml"/><Relationship Id="rId4" Type="http://schemas.openxmlformats.org/officeDocument/2006/relationships/slide" Target="../slides/slide8.xml"/></Relationships>
</file>

<file path=ppt/slideLayouts/_rels/slideLayout5.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30.xml"/><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slide" Target="../slides/slide20.xml"/><Relationship Id="rId5" Type="http://schemas.openxmlformats.org/officeDocument/2006/relationships/slide" Target="../slides/slide13.xml"/><Relationship Id="rId4" Type="http://schemas.openxmlformats.org/officeDocument/2006/relationships/slide" Target="../slides/sl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35496" y="44624"/>
            <a:ext cx="7640861" cy="648072"/>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40352" y="43840"/>
            <a:ext cx="1368152" cy="1002913"/>
          </a:xfrm>
          <a:prstGeom prst="rect">
            <a:avLst/>
          </a:prstGeom>
        </p:spPr>
      </p:pic>
      <p:sp>
        <p:nvSpPr>
          <p:cNvPr id="15" name="Content Placeholder 1"/>
          <p:cNvSpPr txBox="1">
            <a:spLocks/>
          </p:cNvSpPr>
          <p:nvPr/>
        </p:nvSpPr>
        <p:spPr>
          <a:xfrm>
            <a:off x="99491" y="1065699"/>
            <a:ext cx="8890554" cy="5675669"/>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13" name="Round Same Side Corner Rectangle 12">
            <a:hlinkClick r:id="rId3" action="ppaction://hlinksldjump"/>
          </p:cNvPr>
          <p:cNvSpPr/>
          <p:nvPr userDrawn="1"/>
        </p:nvSpPr>
        <p:spPr>
          <a:xfrm>
            <a:off x="99491" y="688074"/>
            <a:ext cx="113212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16.1 – Radii &amp; Chords</a:t>
            </a:r>
            <a:endParaRPr lang="en-GB" sz="1200" b="1" dirty="0">
              <a:latin typeface="Arial" panose="020B0604020202020204" pitchFamily="34" charset="0"/>
              <a:cs typeface="Arial" panose="020B0604020202020204" pitchFamily="34" charset="0"/>
            </a:endParaRPr>
          </a:p>
        </p:txBody>
      </p:sp>
      <p:sp>
        <p:nvSpPr>
          <p:cNvPr id="14" name="Round Same Side Corner Rectangle 13">
            <a:hlinkClick r:id="rId4" action="ppaction://hlinksldjump"/>
          </p:cNvPr>
          <p:cNvSpPr/>
          <p:nvPr userDrawn="1"/>
        </p:nvSpPr>
        <p:spPr>
          <a:xfrm>
            <a:off x="1280949" y="692696"/>
            <a:ext cx="115853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16.2 - Tangents</a:t>
            </a:r>
            <a:endParaRPr lang="en-GB" sz="1200" b="1" dirty="0">
              <a:latin typeface="Arial" panose="020B0604020202020204" pitchFamily="34" charset="0"/>
              <a:cs typeface="Arial" panose="020B0604020202020204" pitchFamily="34" charset="0"/>
            </a:endParaRPr>
          </a:p>
        </p:txBody>
      </p:sp>
      <p:sp>
        <p:nvSpPr>
          <p:cNvPr id="16" name="Round Same Side Corner Rectangle 15">
            <a:hlinkClick r:id="rId5" action="ppaction://hlinksldjump"/>
          </p:cNvPr>
          <p:cNvSpPr/>
          <p:nvPr userDrawn="1"/>
        </p:nvSpPr>
        <p:spPr>
          <a:xfrm>
            <a:off x="2488817" y="692696"/>
            <a:ext cx="1446758"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16.3 – Angles</a:t>
            </a:r>
            <a:r>
              <a:rPr lang="en-GB" sz="1200" b="1" baseline="0" dirty="0" smtClean="0">
                <a:latin typeface="Arial" panose="020B0604020202020204" pitchFamily="34" charset="0"/>
                <a:cs typeface="Arial" panose="020B0604020202020204" pitchFamily="34" charset="0"/>
              </a:rPr>
              <a:t> in Circles 1</a:t>
            </a:r>
            <a:endParaRPr lang="en-GB" sz="1200" b="1" dirty="0">
              <a:latin typeface="Arial" panose="020B0604020202020204" pitchFamily="34" charset="0"/>
              <a:cs typeface="Arial" panose="020B0604020202020204" pitchFamily="34" charset="0"/>
            </a:endParaRPr>
          </a:p>
        </p:txBody>
      </p:sp>
      <p:sp>
        <p:nvSpPr>
          <p:cNvPr id="17" name="Round Same Side Corner Rectangle 16">
            <a:hlinkClick r:id="rId6" action="ppaction://hlinksldjump"/>
          </p:cNvPr>
          <p:cNvSpPr/>
          <p:nvPr userDrawn="1"/>
        </p:nvSpPr>
        <p:spPr>
          <a:xfrm>
            <a:off x="3984912" y="692696"/>
            <a:ext cx="1356093"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16.4 - Angles</a:t>
            </a:r>
            <a:r>
              <a:rPr lang="en-GB" sz="1200" b="1" baseline="0" dirty="0" smtClean="0">
                <a:latin typeface="Arial" panose="020B0604020202020204" pitchFamily="34" charset="0"/>
                <a:cs typeface="Arial" panose="020B0604020202020204" pitchFamily="34" charset="0"/>
              </a:rPr>
              <a:t> in Circles 2</a:t>
            </a:r>
            <a:endParaRPr lang="en-GB" sz="1200" b="1" dirty="0" smtClean="0">
              <a:latin typeface="Arial" panose="020B0604020202020204" pitchFamily="34" charset="0"/>
              <a:cs typeface="Arial" panose="020B0604020202020204" pitchFamily="34" charset="0"/>
            </a:endParaRPr>
          </a:p>
        </p:txBody>
      </p:sp>
      <p:sp>
        <p:nvSpPr>
          <p:cNvPr id="18" name="Round Same Side Corner Rectangle 17">
            <a:hlinkClick r:id="rId7" action="ppaction://hlinksldjump"/>
          </p:cNvPr>
          <p:cNvSpPr/>
          <p:nvPr userDrawn="1"/>
        </p:nvSpPr>
        <p:spPr>
          <a:xfrm>
            <a:off x="5390342" y="691990"/>
            <a:ext cx="1485914"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16.5 – Applying</a:t>
            </a:r>
            <a:r>
              <a:rPr lang="en-GB" sz="1200" b="1" baseline="0" dirty="0" smtClean="0">
                <a:latin typeface="Arial" panose="020B0604020202020204" pitchFamily="34" charset="0"/>
                <a:cs typeface="Arial" panose="020B0604020202020204" pitchFamily="34" charset="0"/>
              </a:rPr>
              <a:t> Circle Theorems</a:t>
            </a:r>
            <a:endParaRPr lang="en-GB" sz="12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1_LO1 1-7">
    <p:spTree>
      <p:nvGrpSpPr>
        <p:cNvPr id="1" name=""/>
        <p:cNvGrpSpPr/>
        <p:nvPr/>
      </p:nvGrpSpPr>
      <p:grpSpPr>
        <a:xfrm>
          <a:off x="0" y="0"/>
          <a:ext cx="0" cy="0"/>
          <a:chOff x="0" y="0"/>
          <a:chExt cx="0" cy="0"/>
        </a:xfrm>
      </p:grpSpPr>
      <p:sp>
        <p:nvSpPr>
          <p:cNvPr id="19" name="Content Placeholder 1"/>
          <p:cNvSpPr txBox="1">
            <a:spLocks/>
          </p:cNvSpPr>
          <p:nvPr userDrawn="1"/>
        </p:nvSpPr>
        <p:spPr>
          <a:xfrm>
            <a:off x="99491" y="1065699"/>
            <a:ext cx="8890554" cy="5675669"/>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6" name="Title 5"/>
          <p:cNvSpPr>
            <a:spLocks noGrp="1"/>
          </p:cNvSpPr>
          <p:nvPr>
            <p:ph type="title"/>
          </p:nvPr>
        </p:nvSpPr>
        <p:spPr>
          <a:xfrm>
            <a:off x="35496" y="44624"/>
            <a:ext cx="7560840" cy="648072"/>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17" name="Picture 1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40352" y="43840"/>
            <a:ext cx="1368152" cy="1002913"/>
          </a:xfrm>
          <a:prstGeom prst="rect">
            <a:avLst/>
          </a:prstGeom>
        </p:spPr>
      </p:pic>
      <p:sp>
        <p:nvSpPr>
          <p:cNvPr id="11" name="Rectangle 10"/>
          <p:cNvSpPr/>
          <p:nvPr userDrawn="1"/>
        </p:nvSpPr>
        <p:spPr>
          <a:xfrm>
            <a:off x="179512" y="1142026"/>
            <a:ext cx="8712968" cy="5527334"/>
          </a:xfrm>
          <a:prstGeom prst="rect">
            <a:avLst/>
          </a:prstGeom>
          <a:solidFill>
            <a:srgbClr val="DFF9E8"/>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580112" y="1225296"/>
            <a:ext cx="3200036" cy="5328592"/>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 Same Side Corner Rectangle 14">
            <a:hlinkClick r:id="rId3" action="ppaction://hlinksldjump"/>
          </p:cNvPr>
          <p:cNvSpPr/>
          <p:nvPr userDrawn="1"/>
        </p:nvSpPr>
        <p:spPr>
          <a:xfrm>
            <a:off x="99491" y="688074"/>
            <a:ext cx="113212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16.1 – Radii &amp; Chords</a:t>
            </a:r>
            <a:endParaRPr lang="en-GB" sz="1200" b="1" dirty="0">
              <a:latin typeface="Arial" panose="020B0604020202020204" pitchFamily="34" charset="0"/>
              <a:cs typeface="Arial" panose="020B0604020202020204" pitchFamily="34" charset="0"/>
            </a:endParaRPr>
          </a:p>
        </p:txBody>
      </p:sp>
      <p:sp>
        <p:nvSpPr>
          <p:cNvPr id="16" name="Round Same Side Corner Rectangle 15">
            <a:hlinkClick r:id="rId4" action="ppaction://hlinksldjump"/>
          </p:cNvPr>
          <p:cNvSpPr/>
          <p:nvPr userDrawn="1"/>
        </p:nvSpPr>
        <p:spPr>
          <a:xfrm>
            <a:off x="1280949" y="692696"/>
            <a:ext cx="115853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16.2 - Tangents</a:t>
            </a:r>
            <a:endParaRPr lang="en-GB" sz="1200" b="1" dirty="0">
              <a:latin typeface="Arial" panose="020B0604020202020204" pitchFamily="34" charset="0"/>
              <a:cs typeface="Arial" panose="020B0604020202020204" pitchFamily="34" charset="0"/>
            </a:endParaRPr>
          </a:p>
        </p:txBody>
      </p:sp>
      <p:sp>
        <p:nvSpPr>
          <p:cNvPr id="20" name="Round Same Side Corner Rectangle 19">
            <a:hlinkClick r:id="rId5" action="ppaction://hlinksldjump"/>
          </p:cNvPr>
          <p:cNvSpPr/>
          <p:nvPr userDrawn="1"/>
        </p:nvSpPr>
        <p:spPr>
          <a:xfrm>
            <a:off x="2488817" y="692696"/>
            <a:ext cx="1446758"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16.3 – Angles</a:t>
            </a:r>
            <a:r>
              <a:rPr lang="en-GB" sz="1200" b="1" baseline="0" dirty="0" smtClean="0">
                <a:latin typeface="Arial" panose="020B0604020202020204" pitchFamily="34" charset="0"/>
                <a:cs typeface="Arial" panose="020B0604020202020204" pitchFamily="34" charset="0"/>
              </a:rPr>
              <a:t> in Circles 1</a:t>
            </a:r>
            <a:endParaRPr lang="en-GB" sz="1200" b="1" dirty="0">
              <a:latin typeface="Arial" panose="020B0604020202020204" pitchFamily="34" charset="0"/>
              <a:cs typeface="Arial" panose="020B0604020202020204" pitchFamily="34" charset="0"/>
            </a:endParaRPr>
          </a:p>
        </p:txBody>
      </p:sp>
      <p:sp>
        <p:nvSpPr>
          <p:cNvPr id="25" name="Round Same Side Corner Rectangle 24">
            <a:hlinkClick r:id="rId6" action="ppaction://hlinksldjump"/>
          </p:cNvPr>
          <p:cNvSpPr/>
          <p:nvPr userDrawn="1"/>
        </p:nvSpPr>
        <p:spPr>
          <a:xfrm>
            <a:off x="3984912" y="692696"/>
            <a:ext cx="1356093"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16.4 - Angles</a:t>
            </a:r>
            <a:r>
              <a:rPr lang="en-GB" sz="1200" b="1" baseline="0" dirty="0" smtClean="0">
                <a:latin typeface="Arial" panose="020B0604020202020204" pitchFamily="34" charset="0"/>
                <a:cs typeface="Arial" panose="020B0604020202020204" pitchFamily="34" charset="0"/>
              </a:rPr>
              <a:t> in Circles 2</a:t>
            </a:r>
            <a:endParaRPr lang="en-GB" sz="1200" b="1" dirty="0" smtClean="0">
              <a:latin typeface="Arial" panose="020B0604020202020204" pitchFamily="34" charset="0"/>
              <a:cs typeface="Arial" panose="020B0604020202020204" pitchFamily="34" charset="0"/>
            </a:endParaRPr>
          </a:p>
        </p:txBody>
      </p:sp>
      <p:sp>
        <p:nvSpPr>
          <p:cNvPr id="26" name="Round Same Side Corner Rectangle 25">
            <a:hlinkClick r:id="rId7" action="ppaction://hlinksldjump"/>
          </p:cNvPr>
          <p:cNvSpPr/>
          <p:nvPr userDrawn="1"/>
        </p:nvSpPr>
        <p:spPr>
          <a:xfrm>
            <a:off x="5390342" y="692696"/>
            <a:ext cx="1413906"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16.5 – Applying</a:t>
            </a:r>
            <a:r>
              <a:rPr lang="en-GB" sz="1200" b="1" baseline="0" dirty="0" smtClean="0">
                <a:latin typeface="Arial" panose="020B0604020202020204" pitchFamily="34" charset="0"/>
                <a:cs typeface="Arial" panose="020B0604020202020204" pitchFamily="34" charset="0"/>
              </a:rPr>
              <a:t> Circle Theorems</a:t>
            </a:r>
            <a:endParaRPr lang="en-GB"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1517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4_LO1 1-7">
    <p:spTree>
      <p:nvGrpSpPr>
        <p:cNvPr id="1" name=""/>
        <p:cNvGrpSpPr/>
        <p:nvPr/>
      </p:nvGrpSpPr>
      <p:grpSpPr>
        <a:xfrm>
          <a:off x="0" y="0"/>
          <a:ext cx="0" cy="0"/>
          <a:chOff x="0" y="0"/>
          <a:chExt cx="0" cy="0"/>
        </a:xfrm>
      </p:grpSpPr>
      <p:sp>
        <p:nvSpPr>
          <p:cNvPr id="19" name="Content Placeholder 1"/>
          <p:cNvSpPr txBox="1">
            <a:spLocks/>
          </p:cNvSpPr>
          <p:nvPr userDrawn="1"/>
        </p:nvSpPr>
        <p:spPr>
          <a:xfrm>
            <a:off x="99491" y="1065699"/>
            <a:ext cx="8890554" cy="5675669"/>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6" name="Title 5"/>
          <p:cNvSpPr>
            <a:spLocks noGrp="1"/>
          </p:cNvSpPr>
          <p:nvPr>
            <p:ph type="title"/>
          </p:nvPr>
        </p:nvSpPr>
        <p:spPr>
          <a:xfrm>
            <a:off x="35496" y="44624"/>
            <a:ext cx="7704856" cy="648072"/>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17" name="Picture 1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40352" y="43840"/>
            <a:ext cx="1368152" cy="1002913"/>
          </a:xfrm>
          <a:prstGeom prst="rect">
            <a:avLst/>
          </a:prstGeom>
        </p:spPr>
      </p:pic>
      <p:sp>
        <p:nvSpPr>
          <p:cNvPr id="11" name="Rectangle 10"/>
          <p:cNvSpPr/>
          <p:nvPr userDrawn="1"/>
        </p:nvSpPr>
        <p:spPr>
          <a:xfrm>
            <a:off x="179512" y="1142026"/>
            <a:ext cx="8712968" cy="5527334"/>
          </a:xfrm>
          <a:prstGeom prst="rect">
            <a:avLst/>
          </a:prstGeom>
          <a:solidFill>
            <a:srgbClr val="DFF9E8"/>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 Same Side Corner Rectangle 21">
            <a:hlinkClick r:id="rId3" action="ppaction://hlinksldjump"/>
          </p:cNvPr>
          <p:cNvSpPr/>
          <p:nvPr userDrawn="1"/>
        </p:nvSpPr>
        <p:spPr>
          <a:xfrm>
            <a:off x="99491" y="688074"/>
            <a:ext cx="113212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16.1 – Radii &amp; Chords</a:t>
            </a:r>
            <a:endParaRPr lang="en-GB" sz="1200" b="1" dirty="0">
              <a:latin typeface="Arial" panose="020B0604020202020204" pitchFamily="34" charset="0"/>
              <a:cs typeface="Arial" panose="020B0604020202020204" pitchFamily="34" charset="0"/>
            </a:endParaRPr>
          </a:p>
        </p:txBody>
      </p:sp>
      <p:sp>
        <p:nvSpPr>
          <p:cNvPr id="23" name="Round Same Side Corner Rectangle 22">
            <a:hlinkClick r:id="rId4" action="ppaction://hlinksldjump"/>
          </p:cNvPr>
          <p:cNvSpPr/>
          <p:nvPr userDrawn="1"/>
        </p:nvSpPr>
        <p:spPr>
          <a:xfrm>
            <a:off x="1280949" y="692696"/>
            <a:ext cx="115853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16.2 - Tangents</a:t>
            </a:r>
            <a:endParaRPr lang="en-GB" sz="1200" b="1" dirty="0">
              <a:latin typeface="Arial" panose="020B0604020202020204" pitchFamily="34" charset="0"/>
              <a:cs typeface="Arial" panose="020B0604020202020204" pitchFamily="34" charset="0"/>
            </a:endParaRPr>
          </a:p>
        </p:txBody>
      </p:sp>
      <p:sp>
        <p:nvSpPr>
          <p:cNvPr id="24" name="Round Same Side Corner Rectangle 23">
            <a:hlinkClick r:id="rId5" action="ppaction://hlinksldjump"/>
          </p:cNvPr>
          <p:cNvSpPr/>
          <p:nvPr userDrawn="1"/>
        </p:nvSpPr>
        <p:spPr>
          <a:xfrm>
            <a:off x="2488817" y="692696"/>
            <a:ext cx="1446758"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16.3 – Angles</a:t>
            </a:r>
            <a:r>
              <a:rPr lang="en-GB" sz="1200" b="1" baseline="0" dirty="0" smtClean="0">
                <a:latin typeface="Arial" panose="020B0604020202020204" pitchFamily="34" charset="0"/>
                <a:cs typeface="Arial" panose="020B0604020202020204" pitchFamily="34" charset="0"/>
              </a:rPr>
              <a:t> in Circles 1</a:t>
            </a:r>
            <a:endParaRPr lang="en-GB" sz="1200" b="1" dirty="0">
              <a:latin typeface="Arial" panose="020B0604020202020204" pitchFamily="34" charset="0"/>
              <a:cs typeface="Arial" panose="020B0604020202020204" pitchFamily="34" charset="0"/>
            </a:endParaRPr>
          </a:p>
        </p:txBody>
      </p:sp>
      <p:sp>
        <p:nvSpPr>
          <p:cNvPr id="25" name="Round Same Side Corner Rectangle 24">
            <a:hlinkClick r:id="rId6" action="ppaction://hlinksldjump"/>
          </p:cNvPr>
          <p:cNvSpPr/>
          <p:nvPr userDrawn="1"/>
        </p:nvSpPr>
        <p:spPr>
          <a:xfrm>
            <a:off x="3984912" y="692696"/>
            <a:ext cx="1356093"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16.4 - Angles</a:t>
            </a:r>
            <a:r>
              <a:rPr lang="en-GB" sz="1200" b="1" baseline="0" dirty="0" smtClean="0">
                <a:latin typeface="Arial" panose="020B0604020202020204" pitchFamily="34" charset="0"/>
                <a:cs typeface="Arial" panose="020B0604020202020204" pitchFamily="34" charset="0"/>
              </a:rPr>
              <a:t> in Circles 2</a:t>
            </a:r>
            <a:endParaRPr lang="en-GB" sz="1200" b="1" dirty="0" smtClean="0">
              <a:latin typeface="Arial" panose="020B0604020202020204" pitchFamily="34" charset="0"/>
              <a:cs typeface="Arial" panose="020B0604020202020204" pitchFamily="34" charset="0"/>
            </a:endParaRPr>
          </a:p>
        </p:txBody>
      </p:sp>
      <p:sp>
        <p:nvSpPr>
          <p:cNvPr id="26" name="Round Same Side Corner Rectangle 25">
            <a:hlinkClick r:id="rId7" action="ppaction://hlinksldjump"/>
          </p:cNvPr>
          <p:cNvSpPr/>
          <p:nvPr userDrawn="1"/>
        </p:nvSpPr>
        <p:spPr>
          <a:xfrm>
            <a:off x="5390342" y="692696"/>
            <a:ext cx="1485914"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16.5 – Applying</a:t>
            </a:r>
            <a:r>
              <a:rPr lang="en-GB" sz="1200" b="1" baseline="0" dirty="0" smtClean="0">
                <a:latin typeface="Arial" panose="020B0604020202020204" pitchFamily="34" charset="0"/>
                <a:cs typeface="Arial" panose="020B0604020202020204" pitchFamily="34" charset="0"/>
              </a:rPr>
              <a:t> Circle Theorems</a:t>
            </a:r>
            <a:endParaRPr lang="en-GB"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819245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3_LO1 1-7">
    <p:spTree>
      <p:nvGrpSpPr>
        <p:cNvPr id="1" name=""/>
        <p:cNvGrpSpPr/>
        <p:nvPr/>
      </p:nvGrpSpPr>
      <p:grpSpPr>
        <a:xfrm>
          <a:off x="0" y="0"/>
          <a:ext cx="0" cy="0"/>
          <a:chOff x="0" y="0"/>
          <a:chExt cx="0" cy="0"/>
        </a:xfrm>
      </p:grpSpPr>
      <p:sp>
        <p:nvSpPr>
          <p:cNvPr id="6" name="Title 5"/>
          <p:cNvSpPr>
            <a:spLocks noGrp="1"/>
          </p:cNvSpPr>
          <p:nvPr>
            <p:ph type="title"/>
          </p:nvPr>
        </p:nvSpPr>
        <p:spPr>
          <a:xfrm>
            <a:off x="35496" y="44624"/>
            <a:ext cx="7560840" cy="648072"/>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17" name="Picture 1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40352" y="43840"/>
            <a:ext cx="1368152" cy="1002913"/>
          </a:xfrm>
          <a:prstGeom prst="rect">
            <a:avLst/>
          </a:prstGeom>
        </p:spPr>
      </p:pic>
      <p:sp>
        <p:nvSpPr>
          <p:cNvPr id="19" name="Content Placeholder 1"/>
          <p:cNvSpPr txBox="1">
            <a:spLocks/>
          </p:cNvSpPr>
          <p:nvPr userDrawn="1"/>
        </p:nvSpPr>
        <p:spPr>
          <a:xfrm>
            <a:off x="99491" y="1065699"/>
            <a:ext cx="8890554" cy="5675669"/>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4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2" name="Snip Single Corner Rectangle 1"/>
          <p:cNvSpPr/>
          <p:nvPr userDrawn="1"/>
        </p:nvSpPr>
        <p:spPr>
          <a:xfrm>
            <a:off x="179512" y="1137707"/>
            <a:ext cx="8708456" cy="5531653"/>
          </a:xfrm>
          <a:custGeom>
            <a:avLst/>
            <a:gdLst>
              <a:gd name="connsiteX0" fmla="*/ 0 w 8696199"/>
              <a:gd name="connsiteY0" fmla="*/ 0 h 5531653"/>
              <a:gd name="connsiteX1" fmla="*/ 7774238 w 8696199"/>
              <a:gd name="connsiteY1" fmla="*/ 0 h 5531653"/>
              <a:gd name="connsiteX2" fmla="*/ 8696199 w 8696199"/>
              <a:gd name="connsiteY2" fmla="*/ 921961 h 5531653"/>
              <a:gd name="connsiteX3" fmla="*/ 8696199 w 8696199"/>
              <a:gd name="connsiteY3" fmla="*/ 5531653 h 5531653"/>
              <a:gd name="connsiteX4" fmla="*/ 0 w 8696199"/>
              <a:gd name="connsiteY4" fmla="*/ 5531653 h 5531653"/>
              <a:gd name="connsiteX5" fmla="*/ 0 w 8696199"/>
              <a:gd name="connsiteY5" fmla="*/ 0 h 5531653"/>
              <a:gd name="connsiteX0" fmla="*/ 0 w 8751063"/>
              <a:gd name="connsiteY0" fmla="*/ 0 h 5586517"/>
              <a:gd name="connsiteX1" fmla="*/ 7774238 w 8751063"/>
              <a:gd name="connsiteY1" fmla="*/ 0 h 5586517"/>
              <a:gd name="connsiteX2" fmla="*/ 8696199 w 8751063"/>
              <a:gd name="connsiteY2" fmla="*/ 921961 h 5586517"/>
              <a:gd name="connsiteX3" fmla="*/ 8751063 w 8751063"/>
              <a:gd name="connsiteY3" fmla="*/ 5586517 h 5586517"/>
              <a:gd name="connsiteX4" fmla="*/ 0 w 8751063"/>
              <a:gd name="connsiteY4" fmla="*/ 5531653 h 5586517"/>
              <a:gd name="connsiteX5" fmla="*/ 0 w 8751063"/>
              <a:gd name="connsiteY5" fmla="*/ 0 h 5586517"/>
              <a:gd name="connsiteX0" fmla="*/ 0 w 8751063"/>
              <a:gd name="connsiteY0" fmla="*/ 0 h 5586517"/>
              <a:gd name="connsiteX1" fmla="*/ 7774238 w 8751063"/>
              <a:gd name="connsiteY1" fmla="*/ 0 h 5586517"/>
              <a:gd name="connsiteX2" fmla="*/ 8732775 w 8751063"/>
              <a:gd name="connsiteY2" fmla="*/ 4104073 h 5586517"/>
              <a:gd name="connsiteX3" fmla="*/ 8751063 w 8751063"/>
              <a:gd name="connsiteY3" fmla="*/ 5586517 h 5586517"/>
              <a:gd name="connsiteX4" fmla="*/ 0 w 8751063"/>
              <a:gd name="connsiteY4" fmla="*/ 5531653 h 5586517"/>
              <a:gd name="connsiteX5" fmla="*/ 0 w 8751063"/>
              <a:gd name="connsiteY5" fmla="*/ 0 h 5586517"/>
              <a:gd name="connsiteX0" fmla="*/ 0 w 8751063"/>
              <a:gd name="connsiteY0" fmla="*/ 0 h 5586517"/>
              <a:gd name="connsiteX1" fmla="*/ 8743502 w 8751063"/>
              <a:gd name="connsiteY1" fmla="*/ 54864 h 5586517"/>
              <a:gd name="connsiteX2" fmla="*/ 8732775 w 8751063"/>
              <a:gd name="connsiteY2" fmla="*/ 4104073 h 5586517"/>
              <a:gd name="connsiteX3" fmla="*/ 8751063 w 8751063"/>
              <a:gd name="connsiteY3" fmla="*/ 5586517 h 5586517"/>
              <a:gd name="connsiteX4" fmla="*/ 0 w 8751063"/>
              <a:gd name="connsiteY4" fmla="*/ 5531653 h 5586517"/>
              <a:gd name="connsiteX5" fmla="*/ 0 w 8751063"/>
              <a:gd name="connsiteY5" fmla="*/ 0 h 5586517"/>
              <a:gd name="connsiteX0" fmla="*/ 0 w 8743502"/>
              <a:gd name="connsiteY0" fmla="*/ 0 h 5531653"/>
              <a:gd name="connsiteX1" fmla="*/ 8743502 w 8743502"/>
              <a:gd name="connsiteY1" fmla="*/ 54864 h 5531653"/>
              <a:gd name="connsiteX2" fmla="*/ 8732775 w 8743502"/>
              <a:gd name="connsiteY2" fmla="*/ 4104073 h 5531653"/>
              <a:gd name="connsiteX3" fmla="*/ 8147559 w 8743502"/>
              <a:gd name="connsiteY3" fmla="*/ 5513365 h 5531653"/>
              <a:gd name="connsiteX4" fmla="*/ 0 w 8743502"/>
              <a:gd name="connsiteY4" fmla="*/ 5531653 h 5531653"/>
              <a:gd name="connsiteX5" fmla="*/ 0 w 8743502"/>
              <a:gd name="connsiteY5" fmla="*/ 0 h 5531653"/>
              <a:gd name="connsiteX0" fmla="*/ 0 w 8743502"/>
              <a:gd name="connsiteY0" fmla="*/ 0 h 5531653"/>
              <a:gd name="connsiteX1" fmla="*/ 8743502 w 8743502"/>
              <a:gd name="connsiteY1" fmla="*/ 54864 h 5531653"/>
              <a:gd name="connsiteX2" fmla="*/ 8732775 w 8743502"/>
              <a:gd name="connsiteY2" fmla="*/ 4652713 h 5531653"/>
              <a:gd name="connsiteX3" fmla="*/ 8147559 w 8743502"/>
              <a:gd name="connsiteY3" fmla="*/ 5513365 h 5531653"/>
              <a:gd name="connsiteX4" fmla="*/ 0 w 8743502"/>
              <a:gd name="connsiteY4" fmla="*/ 5531653 h 5531653"/>
              <a:gd name="connsiteX5" fmla="*/ 0 w 8743502"/>
              <a:gd name="connsiteY5" fmla="*/ 0 h 5531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502" h="5531653">
                <a:moveTo>
                  <a:pt x="0" y="0"/>
                </a:moveTo>
                <a:lnTo>
                  <a:pt x="8743502" y="54864"/>
                </a:lnTo>
                <a:cubicBezTo>
                  <a:pt x="8739926" y="1404600"/>
                  <a:pt x="8736351" y="3302977"/>
                  <a:pt x="8732775" y="4652713"/>
                </a:cubicBezTo>
                <a:lnTo>
                  <a:pt x="8147559" y="5513365"/>
                </a:lnTo>
                <a:lnTo>
                  <a:pt x="0" y="5531653"/>
                </a:lnTo>
                <a:lnTo>
                  <a:pt x="0" y="0"/>
                </a:lnTo>
                <a:close/>
              </a:path>
            </a:pathLst>
          </a:cu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 Same Side Corner Rectangle 13">
            <a:hlinkClick r:id="rId3" action="ppaction://hlinksldjump"/>
          </p:cNvPr>
          <p:cNvSpPr/>
          <p:nvPr userDrawn="1"/>
        </p:nvSpPr>
        <p:spPr>
          <a:xfrm>
            <a:off x="99491" y="688074"/>
            <a:ext cx="113212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16.1 – Radii &amp; Chords</a:t>
            </a:r>
            <a:endParaRPr lang="en-GB" sz="1200" b="1" dirty="0">
              <a:latin typeface="Arial" panose="020B0604020202020204" pitchFamily="34" charset="0"/>
              <a:cs typeface="Arial" panose="020B0604020202020204" pitchFamily="34" charset="0"/>
            </a:endParaRPr>
          </a:p>
        </p:txBody>
      </p:sp>
      <p:sp>
        <p:nvSpPr>
          <p:cNvPr id="15" name="Round Same Side Corner Rectangle 14">
            <a:hlinkClick r:id="rId4" action="ppaction://hlinksldjump"/>
          </p:cNvPr>
          <p:cNvSpPr/>
          <p:nvPr userDrawn="1"/>
        </p:nvSpPr>
        <p:spPr>
          <a:xfrm>
            <a:off x="1280949" y="692696"/>
            <a:ext cx="1158531"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16.2 - Tangents</a:t>
            </a:r>
            <a:endParaRPr lang="en-GB" sz="1200" b="1" dirty="0">
              <a:latin typeface="Arial" panose="020B0604020202020204" pitchFamily="34" charset="0"/>
              <a:cs typeface="Arial" panose="020B0604020202020204" pitchFamily="34" charset="0"/>
            </a:endParaRPr>
          </a:p>
        </p:txBody>
      </p:sp>
      <p:sp>
        <p:nvSpPr>
          <p:cNvPr id="16" name="Round Same Side Corner Rectangle 15">
            <a:hlinkClick r:id="rId5" action="ppaction://hlinksldjump"/>
          </p:cNvPr>
          <p:cNvSpPr/>
          <p:nvPr userDrawn="1"/>
        </p:nvSpPr>
        <p:spPr>
          <a:xfrm>
            <a:off x="2488817" y="692696"/>
            <a:ext cx="1446758"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16.3 – Angles</a:t>
            </a:r>
            <a:r>
              <a:rPr lang="en-GB" sz="1200" b="1" baseline="0" dirty="0" smtClean="0">
                <a:latin typeface="Arial" panose="020B0604020202020204" pitchFamily="34" charset="0"/>
                <a:cs typeface="Arial" panose="020B0604020202020204" pitchFamily="34" charset="0"/>
              </a:rPr>
              <a:t> in Circles 1</a:t>
            </a:r>
            <a:endParaRPr lang="en-GB" sz="1200" b="1" dirty="0">
              <a:latin typeface="Arial" panose="020B0604020202020204" pitchFamily="34" charset="0"/>
              <a:cs typeface="Arial" panose="020B0604020202020204" pitchFamily="34" charset="0"/>
            </a:endParaRPr>
          </a:p>
        </p:txBody>
      </p:sp>
      <p:sp>
        <p:nvSpPr>
          <p:cNvPr id="21" name="Round Same Side Corner Rectangle 20">
            <a:hlinkClick r:id="rId6" action="ppaction://hlinksldjump"/>
          </p:cNvPr>
          <p:cNvSpPr/>
          <p:nvPr userDrawn="1"/>
        </p:nvSpPr>
        <p:spPr>
          <a:xfrm>
            <a:off x="3984912" y="692696"/>
            <a:ext cx="1356093"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GB" sz="1200" b="1" dirty="0" smtClean="0">
                <a:latin typeface="Arial" panose="020B0604020202020204" pitchFamily="34" charset="0"/>
                <a:cs typeface="Arial" panose="020B0604020202020204" pitchFamily="34" charset="0"/>
              </a:rPr>
              <a:t>16.4 - Angles</a:t>
            </a:r>
            <a:r>
              <a:rPr lang="en-GB" sz="1200" b="1" baseline="0" dirty="0" smtClean="0">
                <a:latin typeface="Arial" panose="020B0604020202020204" pitchFamily="34" charset="0"/>
                <a:cs typeface="Arial" panose="020B0604020202020204" pitchFamily="34" charset="0"/>
              </a:rPr>
              <a:t> in Circles 2</a:t>
            </a:r>
            <a:endParaRPr lang="en-GB" sz="1200" b="1" dirty="0" smtClean="0">
              <a:latin typeface="Arial" panose="020B0604020202020204" pitchFamily="34" charset="0"/>
              <a:cs typeface="Arial" panose="020B0604020202020204" pitchFamily="34" charset="0"/>
            </a:endParaRPr>
          </a:p>
        </p:txBody>
      </p:sp>
      <p:sp>
        <p:nvSpPr>
          <p:cNvPr id="23" name="Round Same Side Corner Rectangle 22">
            <a:hlinkClick r:id="rId7" action="ppaction://hlinksldjump"/>
          </p:cNvPr>
          <p:cNvSpPr/>
          <p:nvPr userDrawn="1"/>
        </p:nvSpPr>
        <p:spPr>
          <a:xfrm>
            <a:off x="5390342" y="692696"/>
            <a:ext cx="1413906" cy="357190"/>
          </a:xfrm>
          <a:prstGeom prst="round2SameRect">
            <a:avLst/>
          </a:prstGeom>
          <a:gradFill>
            <a:gsLst>
              <a:gs pos="0">
                <a:srgbClr val="6F2927"/>
              </a:gs>
              <a:gs pos="54000">
                <a:schemeClr val="accent2">
                  <a:lumMod val="75000"/>
                </a:schemeClr>
              </a:gs>
              <a:gs pos="83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lnSpc>
                <a:spcPct val="100000"/>
              </a:lnSpc>
            </a:pPr>
            <a:r>
              <a:rPr lang="en-GB" sz="1200" b="1" dirty="0" smtClean="0">
                <a:latin typeface="Arial" panose="020B0604020202020204" pitchFamily="34" charset="0"/>
                <a:cs typeface="Arial" panose="020B0604020202020204" pitchFamily="34" charset="0"/>
              </a:rPr>
              <a:t>16.5 – Applying</a:t>
            </a:r>
            <a:r>
              <a:rPr lang="en-GB" sz="1200" b="1" baseline="0" dirty="0" smtClean="0">
                <a:latin typeface="Arial" panose="020B0604020202020204" pitchFamily="34" charset="0"/>
                <a:cs typeface="Arial" panose="020B0604020202020204" pitchFamily="34" charset="0"/>
              </a:rPr>
              <a:t> Circle Theorems</a:t>
            </a:r>
            <a:endParaRPr lang="en-GB"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008945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7"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 id="2147483715" r:id="rId3"/>
    <p:sldLayoutId id="2147483718" r:id="rId4"/>
    <p:sldLayoutId id="2147483717" r:id="rId5"/>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image" Target="../media/image90.png"/></Relationships>
</file>

<file path=ppt/slides/_rels/slide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31.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7.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3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1.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4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1.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52.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3.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54.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CiDA%20-%20Unit%2002%20-%20LO1%20-%20Getting%20Organised.pptx"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7" name="Rectangle 6"/>
          <p:cNvSpPr/>
          <p:nvPr/>
        </p:nvSpPr>
        <p:spPr>
          <a:xfrm>
            <a:off x="107504" y="116632"/>
            <a:ext cx="8928992"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2409832" y="116632"/>
            <a:ext cx="6554656" cy="1815882"/>
          </a:xfrm>
          <a:prstGeom prst="rect">
            <a:avLst/>
          </a:prstGeom>
          <a:noFill/>
        </p:spPr>
        <p:txBody>
          <a:bodyPr wrap="square" rtlCol="0">
            <a:spAutoFit/>
          </a:bodyPr>
          <a:lstStyle/>
          <a:p>
            <a:pPr algn="r"/>
            <a:r>
              <a:rPr lang="en-GB" sz="3600" b="1" dirty="0" smtClean="0">
                <a:solidFill>
                  <a:schemeClr val="tx1">
                    <a:lumMod val="50000"/>
                    <a:lumOff val="50000"/>
                  </a:schemeClr>
                </a:solidFill>
              </a:rPr>
              <a:t>Mathematics (9-1) - </a:t>
            </a:r>
            <a:r>
              <a:rPr lang="en-GB" sz="3600" b="1" dirty="0" err="1" smtClean="0">
                <a:solidFill>
                  <a:schemeClr val="tx1">
                    <a:lumMod val="50000"/>
                    <a:lumOff val="50000"/>
                  </a:schemeClr>
                </a:solidFill>
              </a:rPr>
              <a:t>iGCSE</a:t>
            </a:r>
            <a:endParaRPr lang="en-GB" sz="3600" b="1" dirty="0">
              <a:solidFill>
                <a:schemeClr val="tx1">
                  <a:lumMod val="50000"/>
                  <a:lumOff val="50000"/>
                </a:schemeClr>
              </a:solidFill>
            </a:endParaRPr>
          </a:p>
          <a:p>
            <a:pPr algn="r"/>
            <a:r>
              <a:rPr lang="en-GB" sz="3600" b="1" dirty="0" smtClean="0">
                <a:solidFill>
                  <a:schemeClr val="tx1">
                    <a:lumMod val="50000"/>
                    <a:lumOff val="50000"/>
                  </a:schemeClr>
                </a:solidFill>
              </a:rPr>
              <a:t>2018-20</a:t>
            </a:r>
          </a:p>
          <a:p>
            <a:pPr algn="r"/>
            <a:r>
              <a:rPr lang="en-GB" sz="3600" b="1" dirty="0" smtClean="0">
                <a:solidFill>
                  <a:schemeClr val="tx1">
                    <a:lumMod val="50000"/>
                    <a:lumOff val="50000"/>
                  </a:schemeClr>
                </a:solidFill>
              </a:rPr>
              <a:t>Year 09</a:t>
            </a:r>
            <a:endParaRPr lang="en-GB" sz="3600" b="1" dirty="0">
              <a:solidFill>
                <a:schemeClr val="tx1">
                  <a:lumMod val="50000"/>
                  <a:lumOff val="50000"/>
                </a:schemeClr>
              </a:solidFill>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7584" y="178371"/>
            <a:ext cx="2162168" cy="1584960"/>
          </a:xfrm>
          <a:prstGeom prst="rect">
            <a:avLst/>
          </a:prstGeom>
        </p:spPr>
      </p:pic>
      <p:sp>
        <p:nvSpPr>
          <p:cNvPr id="3" name="Subtitle 2"/>
          <p:cNvSpPr>
            <a:spLocks noGrp="1"/>
          </p:cNvSpPr>
          <p:nvPr>
            <p:ph type="subTitle" idx="1"/>
          </p:nvPr>
        </p:nvSpPr>
        <p:spPr>
          <a:xfrm>
            <a:off x="251520" y="5970292"/>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nSpc>
                <a:spcPts val="5600"/>
              </a:lnSpc>
            </a:pPr>
            <a:r>
              <a:rPr lang="en-US" sz="8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16 </a:t>
            </a:r>
            <a:r>
              <a:rPr lang="en-US" sz="8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8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Answers</a:t>
            </a:r>
            <a:endParaRPr lang="en-GB" sz="8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descr="Image result for all the answers"/>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2771800" y="1916832"/>
            <a:ext cx="6264696" cy="32560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16.2 – </a:t>
            </a:r>
            <a:r>
              <a:rPr lang="en-US" sz="4000" dirty="0" smtClean="0">
                <a:latin typeface="Arial" panose="020B0604020202020204" pitchFamily="34" charset="0"/>
                <a:cs typeface="Arial" panose="020B0604020202020204" pitchFamily="34" charset="0"/>
              </a:rPr>
              <a:t>Tangents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170646"/>
          </a:xfrm>
          <a:prstGeom prst="rect">
            <a:avLst/>
          </a:prstGeom>
        </p:spPr>
        <p:txBody>
          <a:bodyPr wrap="square">
            <a:spAutoFit/>
          </a:bodyPr>
          <a:lstStyle/>
          <a:p>
            <a:pPr marL="508000" indent="-508000">
              <a:spcAft>
                <a:spcPts val="0"/>
              </a:spcAft>
              <a:buClr>
                <a:srgbClr val="C00000"/>
              </a:buClr>
              <a:buFont typeface="+mj-lt"/>
              <a:buAutoNum type="arabicPeriod" startAt="3"/>
              <a:tabLst>
                <a:tab pos="236538" algn="l"/>
                <a:tab pos="965200" algn="l"/>
                <a:tab pos="3030538" algn="l"/>
                <a:tab pos="5265738" algn="l"/>
                <a:tab pos="6637338" algn="l"/>
              </a:tabLst>
            </a:pPr>
            <a:r>
              <a:rPr lang="en-US" sz="3300" dirty="0" smtClean="0">
                <a:solidFill>
                  <a:srgbClr val="C00000"/>
                </a:solidFill>
              </a:rPr>
              <a:t>d.</a:t>
            </a:r>
            <a:r>
              <a:rPr lang="en-US" sz="3300" dirty="0" smtClean="0"/>
              <a:t> ∠OBP </a:t>
            </a:r>
            <a:r>
              <a:rPr lang="en-US" sz="3300" dirty="0"/>
              <a:t>= 90° (angle between tangent </a:t>
            </a:r>
            <a:r>
              <a:rPr lang="en-US" sz="3300" dirty="0" smtClean="0"/>
              <a:t>	and </a:t>
            </a:r>
            <a:r>
              <a:rPr lang="en-US" sz="3300" dirty="0"/>
              <a:t>radius = 90°) </a:t>
            </a:r>
            <a:r>
              <a:rPr lang="en-US" sz="3300" dirty="0" smtClean="0"/>
              <a:t/>
            </a:r>
            <a:br>
              <a:rPr lang="en-US" sz="3300" dirty="0" smtClean="0"/>
            </a:br>
            <a:r>
              <a:rPr lang="en-US" sz="3300" dirty="0" smtClean="0"/>
              <a:t>	∠ ABO </a:t>
            </a:r>
            <a:r>
              <a:rPr lang="en-US" sz="3300" dirty="0"/>
              <a:t>= 90° - 34° = 56° </a:t>
            </a:r>
            <a:r>
              <a:rPr lang="en-US" sz="3300" dirty="0" smtClean="0"/>
              <a:t/>
            </a:r>
            <a:br>
              <a:rPr lang="en-US" sz="3300" dirty="0" smtClean="0"/>
            </a:br>
            <a:r>
              <a:rPr lang="en-US" sz="3300" dirty="0" smtClean="0"/>
              <a:t>	</a:t>
            </a:r>
            <a:r>
              <a:rPr lang="en-US" sz="3300" i="1" dirty="0" smtClean="0"/>
              <a:t>e</a:t>
            </a:r>
            <a:r>
              <a:rPr lang="en-US" sz="3300" dirty="0" smtClean="0"/>
              <a:t> </a:t>
            </a:r>
            <a:r>
              <a:rPr lang="en-US" sz="3300" dirty="0"/>
              <a:t>= </a:t>
            </a:r>
            <a:r>
              <a:rPr lang="en-US" sz="3300" dirty="0" smtClean="0"/>
              <a:t>∠ABO </a:t>
            </a:r>
            <a:r>
              <a:rPr lang="en-US" sz="3300" dirty="0"/>
              <a:t>= 56° (isosceles triangle</a:t>
            </a:r>
            <a:r>
              <a:rPr lang="en-US" sz="3300" dirty="0" smtClean="0"/>
              <a:t>)</a:t>
            </a:r>
            <a:br>
              <a:rPr lang="en-US" sz="3300" dirty="0" smtClean="0"/>
            </a:br>
            <a:r>
              <a:rPr lang="en-US" sz="3300" dirty="0" smtClean="0"/>
              <a:t>	</a:t>
            </a:r>
            <a:r>
              <a:rPr lang="en-US" sz="3300" i="1" dirty="0" smtClean="0"/>
              <a:t>f</a:t>
            </a:r>
            <a:r>
              <a:rPr lang="en-US" sz="3300" dirty="0" smtClean="0"/>
              <a:t> </a:t>
            </a:r>
            <a:r>
              <a:rPr lang="en-US" sz="3300" dirty="0"/>
              <a:t>= 180° - 56° - 56° = 68° (angles in a </a:t>
            </a:r>
            <a:r>
              <a:rPr lang="en-US" sz="3300" dirty="0" smtClean="0"/>
              <a:t>	triangle</a:t>
            </a:r>
            <a:r>
              <a:rPr lang="en-US" sz="3300" dirty="0"/>
              <a:t>) e g = </a:t>
            </a:r>
            <a:r>
              <a:rPr lang="en-US" sz="3300" dirty="0" smtClean="0"/>
              <a:t>∠BAP </a:t>
            </a:r>
            <a:r>
              <a:rPr lang="en-US" sz="3300" dirty="0"/>
              <a:t>(isosceles triangle)</a:t>
            </a:r>
          </a:p>
          <a:p>
            <a:pPr marL="971550" lvl="1" indent="-514350">
              <a:spcAft>
                <a:spcPts val="0"/>
              </a:spcAft>
              <a:buClr>
                <a:srgbClr val="C00000"/>
              </a:buClr>
              <a:buFont typeface="+mj-lt"/>
              <a:buAutoNum type="alphaLcPeriod" startAt="5"/>
              <a:tabLst>
                <a:tab pos="236538" algn="l"/>
                <a:tab pos="965200" algn="l"/>
                <a:tab pos="3030538" algn="l"/>
                <a:tab pos="5265738" algn="l"/>
                <a:tab pos="6637338" algn="l"/>
              </a:tabLst>
            </a:pPr>
            <a:r>
              <a:rPr lang="en-US" sz="3300" i="1" dirty="0" smtClean="0"/>
              <a:t>g</a:t>
            </a:r>
            <a:r>
              <a:rPr lang="en-US" sz="3300" dirty="0" smtClean="0"/>
              <a:t> </a:t>
            </a:r>
            <a:r>
              <a:rPr lang="en-US" sz="3300" dirty="0"/>
              <a:t>=(180°-50</a:t>
            </a:r>
            <a:r>
              <a:rPr lang="en-US" sz="3300" dirty="0" smtClean="0"/>
              <a:t>°) + 2 </a:t>
            </a:r>
            <a:r>
              <a:rPr lang="en-US" sz="3300" dirty="0"/>
              <a:t>= </a:t>
            </a:r>
            <a:r>
              <a:rPr lang="en-US" sz="3300" dirty="0" smtClean="0"/>
              <a:t>65°</a:t>
            </a:r>
            <a:br>
              <a:rPr lang="en-US" sz="3300" dirty="0" smtClean="0"/>
            </a:br>
            <a:r>
              <a:rPr lang="en-US" sz="3300" dirty="0" smtClean="0"/>
              <a:t>∠OBP </a:t>
            </a:r>
            <a:r>
              <a:rPr lang="en-US" sz="3300" dirty="0"/>
              <a:t>= 90° (angle between tangent and radius is 90°) </a:t>
            </a:r>
            <a:r>
              <a:rPr lang="en-US" sz="3300" dirty="0" smtClean="0"/>
              <a:t/>
            </a:r>
            <a:br>
              <a:rPr lang="en-US" sz="3300" dirty="0" smtClean="0"/>
            </a:br>
            <a:r>
              <a:rPr lang="en-US" sz="3300" dirty="0" smtClean="0"/>
              <a:t>So </a:t>
            </a:r>
            <a:r>
              <a:rPr lang="en-US" sz="3300" i="1" dirty="0" smtClean="0"/>
              <a:t>h</a:t>
            </a:r>
            <a:r>
              <a:rPr lang="en-US" sz="3300" dirty="0" smtClean="0"/>
              <a:t> </a:t>
            </a:r>
            <a:r>
              <a:rPr lang="en-US" sz="3300" dirty="0"/>
              <a:t>= 90</a:t>
            </a:r>
            <a:r>
              <a:rPr lang="en-US" sz="3300" dirty="0" smtClean="0"/>
              <a:t>°- 65</a:t>
            </a:r>
            <a:r>
              <a:rPr lang="en-US" sz="3300" dirty="0"/>
              <a:t>° = 25°</a:t>
            </a:r>
            <a:endParaRPr lang="pt-BR" sz="33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1450573"/>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16.2 – </a:t>
            </a:r>
            <a:r>
              <a:rPr lang="en-US" sz="4000" dirty="0" smtClean="0">
                <a:latin typeface="Arial" panose="020B0604020202020204" pitchFamily="34" charset="0"/>
                <a:cs typeface="Arial" panose="020B0604020202020204" pitchFamily="34" charset="0"/>
              </a:rPr>
              <a:t>Tangents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355312"/>
          </a:xfrm>
          <a:prstGeom prst="rect">
            <a:avLst/>
          </a:prstGeom>
        </p:spPr>
        <p:txBody>
          <a:bodyPr wrap="square">
            <a:spAutoFit/>
          </a:bodyPr>
          <a:lstStyle/>
          <a:p>
            <a:pPr marL="576263" indent="-576263">
              <a:spcAft>
                <a:spcPts val="0"/>
              </a:spcAft>
              <a:buClr>
                <a:srgbClr val="C00000"/>
              </a:buClr>
              <a:buFont typeface="+mj-lt"/>
              <a:buAutoNum type="arabicPeriod" startAt="4"/>
              <a:tabLst>
                <a:tab pos="965200" algn="l"/>
                <a:tab pos="3030538" algn="l"/>
                <a:tab pos="5265738" algn="l"/>
                <a:tab pos="6637338" algn="l"/>
              </a:tabLst>
            </a:pPr>
            <a:r>
              <a:rPr lang="en-US" sz="3800" dirty="0" smtClean="0"/>
              <a:t>∠OTP </a:t>
            </a:r>
            <a:r>
              <a:rPr lang="en-US" sz="3800" dirty="0"/>
              <a:t>= 90° (angle between tangent and radius is 90°) </a:t>
            </a:r>
            <a:r>
              <a:rPr lang="en-US" sz="3800" dirty="0" smtClean="0"/>
              <a:t/>
            </a:r>
            <a:br>
              <a:rPr lang="en-US" sz="3800" dirty="0" smtClean="0"/>
            </a:br>
            <a:r>
              <a:rPr lang="en-US" sz="3800" dirty="0" smtClean="0"/>
              <a:t>∠TOP </a:t>
            </a:r>
            <a:r>
              <a:rPr lang="en-US" sz="3800" dirty="0"/>
              <a:t>= 180 - (90 + 32) = 58° (angles in a triangle) </a:t>
            </a:r>
            <a:r>
              <a:rPr lang="en-US" sz="3800" dirty="0" smtClean="0"/>
              <a:t/>
            </a:r>
            <a:br>
              <a:rPr lang="en-US" sz="3800" dirty="0" smtClean="0"/>
            </a:br>
            <a:r>
              <a:rPr lang="en-US" sz="3800" dirty="0" smtClean="0"/>
              <a:t>∠SOT </a:t>
            </a:r>
            <a:r>
              <a:rPr lang="en-US" sz="3800" dirty="0"/>
              <a:t>= 180 - 58 = 122° (angles on a straight </a:t>
            </a:r>
            <a:r>
              <a:rPr lang="en-US" sz="3800" dirty="0" smtClean="0"/>
              <a:t>line)</a:t>
            </a:r>
            <a:br>
              <a:rPr lang="en-US" sz="3800" dirty="0" smtClean="0"/>
            </a:br>
            <a:r>
              <a:rPr lang="en-US" sz="3800" dirty="0" smtClean="0"/>
              <a:t>OS </a:t>
            </a:r>
            <a:r>
              <a:rPr lang="en-US" sz="3800" dirty="0"/>
              <a:t>= OT (radii of same circle</a:t>
            </a:r>
            <a:r>
              <a:rPr lang="en-US" sz="3800" dirty="0" smtClean="0"/>
              <a:t>)</a:t>
            </a:r>
            <a:br>
              <a:rPr lang="en-US" sz="3800" dirty="0" smtClean="0"/>
            </a:br>
            <a:r>
              <a:rPr lang="en-US" sz="3800" i="1" dirty="0" smtClean="0"/>
              <a:t>x</a:t>
            </a:r>
            <a:r>
              <a:rPr lang="en-US" sz="3800" dirty="0" smtClean="0"/>
              <a:t> </a:t>
            </a:r>
            <a:r>
              <a:rPr lang="en-US" sz="3800" dirty="0"/>
              <a:t>= (180 - 122) </a:t>
            </a:r>
            <a:r>
              <a:rPr lang="en-US" sz="3800" dirty="0" smtClean="0"/>
              <a:t>x </a:t>
            </a:r>
            <a:r>
              <a:rPr lang="en-US" sz="3800" dirty="0"/>
              <a:t>2 = 29° (angles in a triangle</a:t>
            </a:r>
            <a:r>
              <a:rPr lang="en-US" sz="3800" dirty="0" smtClean="0"/>
              <a:t>)</a:t>
            </a:r>
            <a:endParaRPr lang="en-US" sz="3800" dirty="0"/>
          </a:p>
        </p:txBody>
      </p:sp>
    </p:spTree>
    <p:extLst>
      <p:ext uri="{BB962C8B-B14F-4D97-AF65-F5344CB8AC3E}">
        <p14:creationId xmlns:p14="http://schemas.microsoft.com/office/powerpoint/2010/main" val="3961476010"/>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16.2 – </a:t>
            </a:r>
            <a:r>
              <a:rPr lang="en-US" sz="4000" dirty="0" smtClean="0">
                <a:latin typeface="Arial" panose="020B0604020202020204" pitchFamily="34" charset="0"/>
                <a:cs typeface="Arial" panose="020B0604020202020204" pitchFamily="34" charset="0"/>
              </a:rPr>
              <a:t>Tangents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marL="514350" indent="-514350">
              <a:spcAft>
                <a:spcPts val="0"/>
              </a:spcAft>
              <a:buClr>
                <a:srgbClr val="C00000"/>
              </a:buClr>
              <a:buFont typeface="+mj-lt"/>
              <a:buAutoNum type="arabicPeriod" startAt="5"/>
              <a:tabLst>
                <a:tab pos="236538" algn="l"/>
                <a:tab pos="965200" algn="l"/>
                <a:tab pos="3030538" algn="l"/>
                <a:tab pos="5265738" algn="l"/>
                <a:tab pos="6637338" algn="l"/>
              </a:tabLst>
            </a:pPr>
            <a:r>
              <a:rPr lang="en-US" sz="3500" dirty="0" smtClean="0"/>
              <a:t>OA </a:t>
            </a:r>
            <a:r>
              <a:rPr lang="en-US" sz="3500" dirty="0"/>
              <a:t>= OB (radii of same circle); OT is common</a:t>
            </a:r>
            <a:r>
              <a:rPr lang="en-US" sz="3500" dirty="0" smtClean="0"/>
              <a:t>;</a:t>
            </a:r>
            <a:br>
              <a:rPr lang="en-US" sz="3500" dirty="0" smtClean="0"/>
            </a:br>
            <a:r>
              <a:rPr lang="en-US" sz="3500" dirty="0" smtClean="0"/>
              <a:t>∠ TAO </a:t>
            </a:r>
            <a:r>
              <a:rPr lang="en-US" sz="3500" dirty="0"/>
              <a:t>= </a:t>
            </a:r>
            <a:r>
              <a:rPr lang="en-US" sz="3500" dirty="0" smtClean="0"/>
              <a:t>∠TBO </a:t>
            </a:r>
            <a:r>
              <a:rPr lang="en-US" sz="3500" dirty="0"/>
              <a:t>= 90° (angle between tangent and radius is 90°). Therefore triangles OAT and OBT are congruent (RHS). In congruent triangles, equivalent angles are equal, so </a:t>
            </a:r>
            <a:r>
              <a:rPr lang="en-US" sz="3500" i="1" dirty="0"/>
              <a:t>a</a:t>
            </a:r>
            <a:r>
              <a:rPr lang="en-US" sz="3500" dirty="0"/>
              <a:t> = </a:t>
            </a:r>
            <a:r>
              <a:rPr lang="en-US" sz="3500" i="1" dirty="0"/>
              <a:t>b</a:t>
            </a:r>
            <a:r>
              <a:rPr lang="en-US" sz="3500" dirty="0"/>
              <a:t> and </a:t>
            </a:r>
            <a:r>
              <a:rPr lang="en-US" sz="3500" i="1" dirty="0" smtClean="0"/>
              <a:t>x</a:t>
            </a:r>
            <a:r>
              <a:rPr lang="en-US" sz="3500" dirty="0" smtClean="0"/>
              <a:t> </a:t>
            </a:r>
            <a:r>
              <a:rPr lang="en-US" sz="3500" dirty="0"/>
              <a:t>= </a:t>
            </a:r>
            <a:r>
              <a:rPr lang="en-US" sz="3500" i="1" dirty="0"/>
              <a:t>y</a:t>
            </a:r>
            <a:r>
              <a:rPr lang="en-US" sz="3500" dirty="0" smtClean="0"/>
              <a:t>.</a:t>
            </a:r>
          </a:p>
          <a:p>
            <a:pPr marL="514350" indent="-514350">
              <a:spcAft>
                <a:spcPts val="0"/>
              </a:spcAft>
              <a:buClr>
                <a:srgbClr val="C00000"/>
              </a:buClr>
              <a:buFont typeface="+mj-lt"/>
              <a:buAutoNum type="arabicPeriod" startAt="5"/>
              <a:tabLst>
                <a:tab pos="236538" algn="l"/>
                <a:tab pos="965200" algn="l"/>
                <a:tab pos="3030538" algn="l"/>
                <a:tab pos="5265738" algn="l"/>
                <a:tab pos="6637338" algn="l"/>
              </a:tabLst>
            </a:pPr>
            <a:r>
              <a:rPr lang="en-US" sz="3500" dirty="0">
                <a:latin typeface="Arial" panose="020B0604020202020204" pitchFamily="34" charset="0"/>
                <a:cs typeface="Arial" panose="020B0604020202020204" pitchFamily="34" charset="0"/>
              </a:rPr>
              <a:t>OT = 15cm (angle between tangent and radius is 90°)</a:t>
            </a:r>
            <a:endParaRPr lang="pt-BR" sz="3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5429111"/>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262979"/>
          </a:xfrm>
          <a:prstGeom prst="rect">
            <a:avLst/>
          </a:prstGeom>
        </p:spPr>
        <p:txBody>
          <a:bodyPr wrap="square">
            <a:spAutoFit/>
          </a:bodyPr>
          <a:lstStyle/>
          <a:p>
            <a:pPr marL="627063" indent="-627063">
              <a:spcAft>
                <a:spcPts val="0"/>
              </a:spcAft>
              <a:buClr>
                <a:srgbClr val="C00000"/>
              </a:buClr>
              <a:buFont typeface="+mj-lt"/>
              <a:buAutoNum type="arabicPeriod"/>
              <a:tabLst>
                <a:tab pos="3030538" algn="l"/>
                <a:tab pos="4351338" algn="l"/>
                <a:tab pos="5265738" algn="l"/>
                <a:tab pos="6637338" algn="l"/>
              </a:tabLst>
            </a:pPr>
            <a:r>
              <a:rPr lang="en-US" sz="4400" dirty="0" smtClean="0">
                <a:solidFill>
                  <a:srgbClr val="C00000"/>
                </a:solidFill>
              </a:rPr>
              <a:t>a.		</a:t>
            </a:r>
            <a:r>
              <a:rPr lang="en-US" sz="4400" dirty="0" smtClean="0"/>
              <a:t> </a:t>
            </a:r>
            <a:r>
              <a:rPr lang="en-US" sz="4400" dirty="0" smtClean="0">
                <a:solidFill>
                  <a:srgbClr val="C00000"/>
                </a:solidFill>
              </a:rPr>
              <a:t>b.</a:t>
            </a: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endParaRPr lang="en-US" sz="2800" dirty="0" smtClean="0"/>
          </a:p>
          <a:p>
            <a:pPr marL="627063" indent="-627063">
              <a:spcAft>
                <a:spcPts val="0"/>
              </a:spcAft>
              <a:buClr>
                <a:srgbClr val="C00000"/>
              </a:buClr>
              <a:buFont typeface="+mj-lt"/>
              <a:buAutoNum type="arabicPeriod"/>
              <a:tabLst>
                <a:tab pos="3030538" algn="l"/>
                <a:tab pos="5265738" algn="l"/>
                <a:tab pos="6637338" algn="l"/>
              </a:tabLst>
            </a:pPr>
            <a:r>
              <a:rPr lang="pt-BR" sz="4400" i="1" dirty="0" smtClean="0">
                <a:latin typeface="Arial" panose="020B0604020202020204" pitchFamily="34" charset="0"/>
                <a:cs typeface="Arial" panose="020B0604020202020204" pitchFamily="34" charset="0"/>
              </a:rPr>
              <a:t>x</a:t>
            </a:r>
            <a:r>
              <a:rPr lang="pt-BR" sz="4400" dirty="0" smtClean="0">
                <a:latin typeface="Arial" panose="020B0604020202020204" pitchFamily="34" charset="0"/>
                <a:cs typeface="Arial" panose="020B0604020202020204" pitchFamily="34" charset="0"/>
              </a:rPr>
              <a:t> = 56</a:t>
            </a:r>
            <a:r>
              <a:rPr lang="pt-BR" sz="4400" baseline="30000" dirty="0" smtClean="0">
                <a:latin typeface="Arial" panose="020B0604020202020204" pitchFamily="34" charset="0"/>
                <a:cs typeface="Arial" panose="020B0604020202020204" pitchFamily="34" charset="0"/>
              </a:rPr>
              <a:t>0</a:t>
            </a:r>
            <a:r>
              <a:rPr lang="pt-BR" sz="4400" dirty="0" smtClean="0">
                <a:latin typeface="Arial" panose="020B0604020202020204" pitchFamily="34" charset="0"/>
                <a:cs typeface="Arial" panose="020B0604020202020204" pitchFamily="34" charset="0"/>
              </a:rPr>
              <a:t> + 52</a:t>
            </a:r>
            <a:r>
              <a:rPr lang="pt-BR" sz="4400" baseline="30000" dirty="0" smtClean="0">
                <a:latin typeface="Arial" panose="020B0604020202020204" pitchFamily="34" charset="0"/>
                <a:cs typeface="Arial" panose="020B0604020202020204" pitchFamily="34" charset="0"/>
              </a:rPr>
              <a:t>0</a:t>
            </a:r>
            <a:r>
              <a:rPr lang="pt-BR" sz="4400" dirty="0" smtClean="0">
                <a:latin typeface="Arial" panose="020B0604020202020204" pitchFamily="34" charset="0"/>
                <a:cs typeface="Arial" panose="020B0604020202020204" pitchFamily="34" charset="0"/>
              </a:rPr>
              <a:t> = 108</a:t>
            </a:r>
            <a:r>
              <a:rPr lang="pt-BR" sz="4400" baseline="30000" dirty="0" smtClean="0">
                <a:latin typeface="Arial" panose="020B0604020202020204" pitchFamily="34" charset="0"/>
                <a:cs typeface="Arial" panose="020B0604020202020204" pitchFamily="34" charset="0"/>
              </a:rPr>
              <a:t>0 </a:t>
            </a:r>
            <a:r>
              <a:rPr lang="pt-BR" sz="4400" dirty="0" smtClean="0">
                <a:latin typeface="Arial" panose="020B0604020202020204" pitchFamily="34" charset="0"/>
                <a:cs typeface="Arial" panose="020B0604020202020204" pitchFamily="34" charset="0"/>
              </a:rPr>
              <a:t>(exterior angle equals the </a:t>
            </a:r>
            <a:r>
              <a:rPr lang="pt-BR" sz="4400" dirty="0">
                <a:latin typeface="Arial" panose="020B0604020202020204" pitchFamily="34" charset="0"/>
                <a:cs typeface="Arial" panose="020B0604020202020204" pitchFamily="34" charset="0"/>
              </a:rPr>
              <a:t>cum of  two interior opposite angles)</a:t>
            </a:r>
            <a:endParaRPr lang="pt-BR" sz="4400" dirty="0" smtClean="0">
              <a:latin typeface="Arial" panose="020B0604020202020204" pitchFamily="34" charset="0"/>
              <a:cs typeface="Arial" panose="020B0604020202020204" pitchFamily="34" charset="0"/>
            </a:endParaRPr>
          </a:p>
        </p:txBody>
      </p:sp>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1612709" y="1268760"/>
            <a:ext cx="2887283" cy="2749788"/>
          </a:xfrm>
          <a:prstGeom prst="rect">
            <a:avLst/>
          </a:prstGeom>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5485130" y="1268760"/>
            <a:ext cx="2903294" cy="2749788"/>
          </a:xfrm>
          <a:prstGeom prst="rect">
            <a:avLst/>
          </a:prstGeom>
        </p:spPr>
      </p:pic>
    </p:spTree>
    <p:extLst>
      <p:ext uri="{BB962C8B-B14F-4D97-AF65-F5344CB8AC3E}">
        <p14:creationId xmlns:p14="http://schemas.microsoft.com/office/powerpoint/2010/main" val="1865688279"/>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457200" indent="-457200">
              <a:spcAft>
                <a:spcPts val="0"/>
              </a:spcAft>
              <a:buClr>
                <a:srgbClr val="C00000"/>
              </a:buClr>
              <a:buFont typeface="+mj-lt"/>
              <a:buAutoNum type="arabicPeriod" startAt="3"/>
              <a:tabLst>
                <a:tab pos="965200" algn="l"/>
                <a:tab pos="3030538" algn="l"/>
                <a:tab pos="5265738" algn="l"/>
                <a:tab pos="6637338" algn="l"/>
              </a:tabLst>
            </a:pPr>
            <a:r>
              <a:rPr lang="en-US" sz="3200" dirty="0" smtClean="0">
                <a:solidFill>
                  <a:srgbClr val="C00000"/>
                </a:solidFill>
                <a:latin typeface="Arial" panose="020B0604020202020204" pitchFamily="34" charset="0"/>
                <a:cs typeface="Arial" panose="020B0604020202020204" pitchFamily="34" charset="0"/>
              </a:rPr>
              <a:t>a</a:t>
            </a:r>
            <a:r>
              <a:rPr lang="en-US" sz="3200" i="1" dirty="0" smtClean="0">
                <a:solidFill>
                  <a:srgbClr val="C00000"/>
                </a:solidFill>
                <a:latin typeface="Arial" panose="020B0604020202020204" pitchFamily="34" charset="0"/>
                <a:cs typeface="Arial" panose="020B0604020202020204" pitchFamily="34" charset="0"/>
              </a:rPr>
              <a:t>.</a:t>
            </a:r>
            <a:r>
              <a:rPr lang="en-US" sz="3200" i="1" dirty="0" smtClean="0">
                <a:latin typeface="Arial" panose="020B0604020202020204" pitchFamily="34" charset="0"/>
                <a:cs typeface="Arial" panose="020B0604020202020204" pitchFamily="34" charset="0"/>
              </a:rPr>
              <a:t> 	a</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=140° (angle at the centre is twice </a:t>
            </a:r>
            <a:r>
              <a:rPr lang="en-US" sz="3200" dirty="0" smtClean="0">
                <a:latin typeface="Arial" panose="020B0604020202020204" pitchFamily="34" charset="0"/>
                <a:cs typeface="Arial" panose="020B0604020202020204" pitchFamily="34" charset="0"/>
              </a:rPr>
              <a:t>	the </a:t>
            </a:r>
            <a:r>
              <a:rPr lang="en-US" sz="3200" dirty="0">
                <a:latin typeface="Arial" panose="020B0604020202020204" pitchFamily="34" charset="0"/>
                <a:cs typeface="Arial" panose="020B0604020202020204" pitchFamily="34" charset="0"/>
              </a:rPr>
              <a:t>angle at </a:t>
            </a:r>
            <a:r>
              <a:rPr lang="en-US" sz="3200" dirty="0" smtClean="0">
                <a:latin typeface="Arial" panose="020B0604020202020204" pitchFamily="34" charset="0"/>
                <a:cs typeface="Arial" panose="020B0604020202020204" pitchFamily="34" charset="0"/>
              </a:rPr>
              <a:t>the circumference 	subtended </a:t>
            </a:r>
            <a:r>
              <a:rPr lang="en-US" sz="3200" dirty="0">
                <a:latin typeface="Arial" panose="020B0604020202020204" pitchFamily="34" charset="0"/>
                <a:cs typeface="Arial" panose="020B0604020202020204" pitchFamily="34" charset="0"/>
              </a:rPr>
              <a:t>by the same arc</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pPr marL="965200" lvl="1" indent="-508000">
              <a:spcAft>
                <a:spcPts val="0"/>
              </a:spcAft>
              <a:buClr>
                <a:srgbClr val="C00000"/>
              </a:buClr>
              <a:buFont typeface="+mj-lt"/>
              <a:buAutoNum type="alphaLcPeriod" startAt="2"/>
              <a:tabLst>
                <a:tab pos="3030538" algn="l"/>
                <a:tab pos="5265738" algn="l"/>
                <a:tab pos="6637338" algn="l"/>
              </a:tabLst>
            </a:pPr>
            <a:r>
              <a:rPr lang="en-US" sz="3200" i="1" dirty="0" smtClean="0">
                <a:latin typeface="Arial" panose="020B0604020202020204" pitchFamily="34" charset="0"/>
                <a:cs typeface="Arial" panose="020B0604020202020204" pitchFamily="34" charset="0"/>
              </a:rPr>
              <a:t>b</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48° (angle at the centre is twice the angle at the circumference subtended by the same arc) </a:t>
            </a:r>
            <a:endParaRPr lang="en-US" sz="3200" dirty="0" smtClean="0">
              <a:latin typeface="Arial" panose="020B0604020202020204" pitchFamily="34" charset="0"/>
              <a:cs typeface="Arial" panose="020B0604020202020204" pitchFamily="34" charset="0"/>
            </a:endParaRPr>
          </a:p>
          <a:p>
            <a:pPr marL="965200" lvl="1" indent="-508000">
              <a:spcAft>
                <a:spcPts val="0"/>
              </a:spcAft>
              <a:buClr>
                <a:srgbClr val="C00000"/>
              </a:buClr>
              <a:buFont typeface="+mj-lt"/>
              <a:buAutoNum type="alphaLcPeriod" startAt="2"/>
              <a:tabLst>
                <a:tab pos="3030538" algn="l"/>
                <a:tab pos="5265738" algn="l"/>
                <a:tab pos="6637338" algn="l"/>
              </a:tabLst>
            </a:pPr>
            <a:r>
              <a:rPr lang="en-US" sz="3200" i="1" dirty="0" smtClean="0">
                <a:latin typeface="Arial" panose="020B0604020202020204" pitchFamily="34" charset="0"/>
                <a:cs typeface="Arial" panose="020B0604020202020204" pitchFamily="34" charset="0"/>
              </a:rPr>
              <a:t>c</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250° (angles round a point add to 360°) </a:t>
            </a:r>
            <a:br>
              <a:rPr lang="en-US" sz="3200" dirty="0">
                <a:latin typeface="Arial" panose="020B0604020202020204" pitchFamily="34" charset="0"/>
                <a:cs typeface="Arial" panose="020B0604020202020204" pitchFamily="34" charset="0"/>
              </a:rPr>
            </a:br>
            <a:r>
              <a:rPr lang="en-US" sz="3200" i="1" dirty="0" smtClean="0">
                <a:latin typeface="Arial" panose="020B0604020202020204" pitchFamily="34" charset="0"/>
                <a:cs typeface="Arial" panose="020B0604020202020204" pitchFamily="34" charset="0"/>
              </a:rPr>
              <a:t>d</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125° (angle at the centre is twice the angle at the circumference subtended by the same arc)</a:t>
            </a:r>
            <a:endParaRPr lang="pt-BR"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2852057"/>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576263" indent="-576263">
              <a:spcAft>
                <a:spcPts val="0"/>
              </a:spcAft>
              <a:buClr>
                <a:srgbClr val="C00000"/>
              </a:buClr>
              <a:buFont typeface="+mj-lt"/>
              <a:buAutoNum type="arabicPeriod" startAt="4"/>
              <a:tabLst>
                <a:tab pos="1320800" algn="l"/>
                <a:tab pos="3030538" algn="l"/>
                <a:tab pos="5265738" algn="l"/>
                <a:tab pos="6637338" algn="l"/>
              </a:tabLst>
            </a:pPr>
            <a:r>
              <a:rPr lang="en-US" sz="3600" dirty="0" smtClean="0"/>
              <a:t>∠</a:t>
            </a:r>
            <a:r>
              <a:rPr lang="en-US" sz="3600" dirty="0" smtClean="0">
                <a:latin typeface="Arial" panose="020B0604020202020204" pitchFamily="34" charset="0"/>
                <a:cs typeface="Arial" panose="020B0604020202020204" pitchFamily="34" charset="0"/>
              </a:rPr>
              <a:t>AOB </a:t>
            </a:r>
            <a:r>
              <a:rPr lang="en-US" sz="3600" dirty="0">
                <a:latin typeface="Arial" panose="020B0604020202020204" pitchFamily="34" charset="0"/>
                <a:cs typeface="Arial" panose="020B0604020202020204" pitchFamily="34" charset="0"/>
              </a:rPr>
              <a:t>=180°; </a:t>
            </a:r>
            <a:r>
              <a:rPr lang="en-US" sz="3600" dirty="0" smtClean="0"/>
              <a:t>∠</a:t>
            </a:r>
            <a:r>
              <a:rPr lang="en-US" sz="3600" dirty="0" smtClean="0">
                <a:latin typeface="Arial" panose="020B0604020202020204" pitchFamily="34" charset="0"/>
                <a:cs typeface="Arial" panose="020B0604020202020204" pitchFamily="34" charset="0"/>
              </a:rPr>
              <a:t>ACB </a:t>
            </a:r>
            <a:r>
              <a:rPr lang="en-US" sz="3600" dirty="0">
                <a:latin typeface="Arial" panose="020B0604020202020204" pitchFamily="34" charset="0"/>
                <a:cs typeface="Arial" panose="020B0604020202020204" pitchFamily="34" charset="0"/>
              </a:rPr>
              <a:t>= 180° + 2 = 90° because the angle at the centre is twice the angle at the circumference subtended by the same arc.</a:t>
            </a:r>
          </a:p>
          <a:p>
            <a:pPr marL="576263" indent="-576263">
              <a:spcAft>
                <a:spcPts val="0"/>
              </a:spcAft>
              <a:buClr>
                <a:srgbClr val="C00000"/>
              </a:buClr>
              <a:buFont typeface="+mj-lt"/>
              <a:buAutoNum type="arabicPeriod" startAt="4"/>
              <a:tabLst>
                <a:tab pos="1201738" algn="l"/>
                <a:tab pos="3030538" algn="l"/>
                <a:tab pos="5265738" algn="l"/>
                <a:tab pos="6637338" algn="l"/>
              </a:tabLst>
            </a:pPr>
            <a:r>
              <a:rPr lang="en-US" sz="3600" dirty="0" smtClean="0">
                <a:solidFill>
                  <a:srgbClr val="C00000"/>
                </a:solidFill>
                <a:latin typeface="Arial" panose="020B0604020202020204" pitchFamily="34" charset="0"/>
                <a:cs typeface="Arial" panose="020B0604020202020204" pitchFamily="34" charset="0"/>
              </a:rPr>
              <a:t>a.</a:t>
            </a:r>
            <a:r>
              <a:rPr lang="en-US" sz="3600" dirty="0" smtClean="0">
                <a:latin typeface="Arial" panose="020B0604020202020204" pitchFamily="34" charset="0"/>
                <a:cs typeface="Arial" panose="020B0604020202020204" pitchFamily="34" charset="0"/>
              </a:rPr>
              <a:t> 	a </a:t>
            </a:r>
            <a:r>
              <a:rPr lang="en-US" sz="3600" dirty="0">
                <a:latin typeface="Arial" panose="020B0604020202020204" pitchFamily="34" charset="0"/>
                <a:cs typeface="Arial" panose="020B0604020202020204" pitchFamily="34" charset="0"/>
              </a:rPr>
              <a:t>= 90° (angle in a semicircle is </a:t>
            </a:r>
            <a:r>
              <a:rPr lang="en-US" sz="3600" dirty="0" smtClean="0">
                <a:latin typeface="Arial" panose="020B0604020202020204" pitchFamily="34" charset="0"/>
                <a:cs typeface="Arial" panose="020B0604020202020204" pitchFamily="34" charset="0"/>
              </a:rPr>
              <a:t>	90°)</a:t>
            </a:r>
            <a:br>
              <a:rPr lang="en-US" sz="3600"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	b </a:t>
            </a:r>
            <a:r>
              <a:rPr lang="en-US" sz="3600" dirty="0">
                <a:latin typeface="Arial" panose="020B0604020202020204" pitchFamily="34" charset="0"/>
                <a:cs typeface="Arial" panose="020B0604020202020204" pitchFamily="34" charset="0"/>
              </a:rPr>
              <a:t>= 62° (angles in a triangle) </a:t>
            </a:r>
            <a:endParaRPr lang="en-US" sz="3600" dirty="0" smtClean="0">
              <a:latin typeface="Arial" panose="020B0604020202020204" pitchFamily="34" charset="0"/>
              <a:cs typeface="Arial" panose="020B0604020202020204" pitchFamily="34" charset="0"/>
            </a:endParaRPr>
          </a:p>
          <a:p>
            <a:pPr marL="1201738" lvl="1" indent="-625475">
              <a:spcAft>
                <a:spcPts val="0"/>
              </a:spcAft>
              <a:buClr>
                <a:srgbClr val="C00000"/>
              </a:buClr>
              <a:buFont typeface="+mj-lt"/>
              <a:buAutoNum type="alphaLcPeriod" startAt="2"/>
              <a:tabLst>
                <a:tab pos="1320800" algn="l"/>
                <a:tab pos="3030538" algn="l"/>
                <a:tab pos="5265738" algn="l"/>
                <a:tab pos="6637338" algn="l"/>
              </a:tabLst>
            </a:pPr>
            <a:r>
              <a:rPr lang="en-US" sz="3600" i="1" dirty="0" smtClean="0">
                <a:latin typeface="Arial" panose="020B0604020202020204" pitchFamily="34" charset="0"/>
                <a:cs typeface="Arial" panose="020B0604020202020204" pitchFamily="34" charset="0"/>
              </a:rPr>
              <a:t>c</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16° (isosceles triangle) </a:t>
            </a:r>
            <a:r>
              <a:rPr lang="en-US" sz="3600" dirty="0" smtClean="0">
                <a:latin typeface="Arial" panose="020B0604020202020204" pitchFamily="34" charset="0"/>
                <a:cs typeface="Arial" panose="020B0604020202020204" pitchFamily="34" charset="0"/>
              </a:rPr>
              <a:t/>
            </a:r>
            <a:br>
              <a:rPr lang="en-US" sz="3600"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d</a:t>
            </a:r>
            <a:r>
              <a:rPr lang="en-US" sz="3600" dirty="0">
                <a:latin typeface="Arial" panose="020B0604020202020204" pitchFamily="34" charset="0"/>
                <a:cs typeface="Arial" panose="020B0604020202020204" pitchFamily="34" charset="0"/>
              </a:rPr>
              <a:t>= 180- 16 = 74° (angle in a semicircle is 90°)</a:t>
            </a:r>
            <a:endParaRPr lang="pt-BR" sz="3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8243873"/>
      </p:ext>
    </p:ext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262979"/>
          </a:xfrm>
          <a:prstGeom prst="rect">
            <a:avLst/>
          </a:prstGeom>
        </p:spPr>
        <p:txBody>
          <a:bodyPr wrap="square">
            <a:spAutoFit/>
          </a:bodyPr>
          <a:lstStyle/>
          <a:p>
            <a:pPr marL="627063" indent="-627063">
              <a:spcAft>
                <a:spcPts val="0"/>
              </a:spcAft>
              <a:buClr>
                <a:srgbClr val="C00000"/>
              </a:buClr>
              <a:buFont typeface="+mj-lt"/>
              <a:buAutoNum type="arabicPeriod" startAt="5"/>
              <a:tabLst>
                <a:tab pos="1201738" algn="l"/>
                <a:tab pos="3030538" algn="l"/>
                <a:tab pos="5265738" algn="l"/>
                <a:tab pos="6637338" algn="l"/>
              </a:tabLst>
            </a:pPr>
            <a:r>
              <a:rPr lang="en-US" sz="4200" dirty="0">
                <a:solidFill>
                  <a:srgbClr val="C00000"/>
                </a:solidFill>
                <a:latin typeface="Arial" panose="020B0604020202020204" pitchFamily="34" charset="0"/>
                <a:cs typeface="Arial" panose="020B0604020202020204" pitchFamily="34" charset="0"/>
              </a:rPr>
              <a:t>c</a:t>
            </a:r>
            <a:r>
              <a:rPr lang="en-US" sz="4200" i="1" dirty="0" smtClean="0">
                <a:solidFill>
                  <a:srgbClr val="C00000"/>
                </a:solidFill>
                <a:latin typeface="Arial" panose="020B0604020202020204" pitchFamily="34" charset="0"/>
                <a:cs typeface="Arial" panose="020B0604020202020204" pitchFamily="34" charset="0"/>
              </a:rPr>
              <a:t>.</a:t>
            </a:r>
            <a:r>
              <a:rPr lang="en-US" sz="4200" i="1" dirty="0" smtClean="0">
                <a:latin typeface="Arial" panose="020B0604020202020204" pitchFamily="34" charset="0"/>
                <a:cs typeface="Arial" panose="020B0604020202020204" pitchFamily="34" charset="0"/>
              </a:rPr>
              <a:t> 	f</a:t>
            </a:r>
            <a:r>
              <a:rPr lang="en-US" sz="4200" dirty="0" smtClean="0">
                <a:latin typeface="Arial" panose="020B0604020202020204" pitchFamily="34" charset="0"/>
                <a:cs typeface="Arial" panose="020B0604020202020204" pitchFamily="34" charset="0"/>
              </a:rPr>
              <a:t> = </a:t>
            </a:r>
            <a:r>
              <a:rPr lang="en-US" sz="4200" dirty="0">
                <a:latin typeface="Arial" panose="020B0604020202020204" pitchFamily="34" charset="0"/>
                <a:cs typeface="Arial" panose="020B0604020202020204" pitchFamily="34" charset="0"/>
              </a:rPr>
              <a:t>30° (angle in a semicircle </a:t>
            </a:r>
            <a:r>
              <a:rPr lang="en-US" sz="4200" dirty="0" smtClean="0">
                <a:latin typeface="Arial" panose="020B0604020202020204" pitchFamily="34" charset="0"/>
                <a:cs typeface="Arial" panose="020B0604020202020204" pitchFamily="34" charset="0"/>
              </a:rPr>
              <a:t>	is 90</a:t>
            </a:r>
            <a:r>
              <a:rPr lang="en-US" sz="4200" dirty="0">
                <a:latin typeface="Arial" panose="020B0604020202020204" pitchFamily="34" charset="0"/>
                <a:cs typeface="Arial" panose="020B0604020202020204" pitchFamily="34" charset="0"/>
              </a:rPr>
              <a:t>° and </a:t>
            </a:r>
            <a:r>
              <a:rPr lang="en-US" sz="4200" dirty="0" smtClean="0">
                <a:latin typeface="Arial" panose="020B0604020202020204" pitchFamily="34" charset="0"/>
                <a:cs typeface="Arial" panose="020B0604020202020204" pitchFamily="34" charset="0"/>
              </a:rPr>
              <a:t>angles </a:t>
            </a:r>
            <a:r>
              <a:rPr lang="en-US" sz="4200" dirty="0">
                <a:latin typeface="Arial" panose="020B0604020202020204" pitchFamily="34" charset="0"/>
                <a:cs typeface="Arial" panose="020B0604020202020204" pitchFamily="34" charset="0"/>
              </a:rPr>
              <a:t>in a triangle </a:t>
            </a:r>
            <a:r>
              <a:rPr lang="en-US" sz="4200" dirty="0" smtClean="0">
                <a:latin typeface="Arial" panose="020B0604020202020204" pitchFamily="34" charset="0"/>
                <a:cs typeface="Arial" panose="020B0604020202020204" pitchFamily="34" charset="0"/>
              </a:rPr>
              <a:t>	add to </a:t>
            </a:r>
            <a:r>
              <a:rPr lang="en-US" sz="4200" dirty="0">
                <a:latin typeface="Arial" panose="020B0604020202020204" pitchFamily="34" charset="0"/>
                <a:cs typeface="Arial" panose="020B0604020202020204" pitchFamily="34" charset="0"/>
              </a:rPr>
              <a:t>180</a:t>
            </a:r>
            <a:r>
              <a:rPr lang="en-US" sz="4200" dirty="0" smtClean="0">
                <a:latin typeface="Arial" panose="020B0604020202020204" pitchFamily="34" charset="0"/>
                <a:cs typeface="Arial" panose="020B0604020202020204" pitchFamily="34" charset="0"/>
              </a:rPr>
              <a:t>°)</a:t>
            </a:r>
            <a:br>
              <a:rPr lang="en-US" sz="4200" dirty="0" smtClean="0">
                <a:latin typeface="Arial" panose="020B0604020202020204" pitchFamily="34" charset="0"/>
                <a:cs typeface="Arial" panose="020B0604020202020204" pitchFamily="34" charset="0"/>
              </a:rPr>
            </a:br>
            <a:r>
              <a:rPr lang="en-US" sz="4200" dirty="0" smtClean="0">
                <a:latin typeface="Arial" panose="020B0604020202020204" pitchFamily="34" charset="0"/>
                <a:cs typeface="Arial" panose="020B0604020202020204" pitchFamily="34" charset="0"/>
              </a:rPr>
              <a:t>	2</a:t>
            </a:r>
            <a:r>
              <a:rPr lang="en-US" sz="4200" i="1" dirty="0" smtClean="0">
                <a:latin typeface="Arial" panose="020B0604020202020204" pitchFamily="34" charset="0"/>
                <a:cs typeface="Arial" panose="020B0604020202020204" pitchFamily="34" charset="0"/>
              </a:rPr>
              <a:t>y </a:t>
            </a:r>
            <a:r>
              <a:rPr lang="en-US" sz="4200" dirty="0" smtClean="0">
                <a:latin typeface="Arial" panose="020B0604020202020204" pitchFamily="34" charset="0"/>
                <a:cs typeface="Arial" panose="020B0604020202020204" pitchFamily="34" charset="0"/>
              </a:rPr>
              <a:t>= 60°</a:t>
            </a:r>
          </a:p>
          <a:p>
            <a:pPr marL="1150938" lvl="1" indent="-693738">
              <a:spcAft>
                <a:spcPts val="0"/>
              </a:spcAft>
              <a:buClr>
                <a:srgbClr val="C00000"/>
              </a:buClr>
              <a:buFont typeface="+mj-lt"/>
              <a:buAutoNum type="alphaLcPeriod" startAt="4"/>
              <a:tabLst>
                <a:tab pos="1084263" algn="l"/>
                <a:tab pos="3030538" algn="l"/>
                <a:tab pos="5265738" algn="l"/>
                <a:tab pos="6637338" algn="l"/>
              </a:tabLst>
            </a:pPr>
            <a:r>
              <a:rPr lang="en-US" sz="4200" i="1" dirty="0" smtClean="0">
                <a:latin typeface="Arial" panose="020B0604020202020204" pitchFamily="34" charset="0"/>
                <a:cs typeface="Arial" panose="020B0604020202020204" pitchFamily="34" charset="0"/>
              </a:rPr>
              <a:t>g</a:t>
            </a:r>
            <a:r>
              <a:rPr lang="en-US" sz="4200" dirty="0" smtClean="0">
                <a:latin typeface="Arial" panose="020B0604020202020204" pitchFamily="34" charset="0"/>
                <a:cs typeface="Arial" panose="020B0604020202020204" pitchFamily="34" charset="0"/>
              </a:rPr>
              <a:t> </a:t>
            </a:r>
            <a:r>
              <a:rPr lang="en-US" sz="4200" dirty="0">
                <a:latin typeface="Arial" panose="020B0604020202020204" pitchFamily="34" charset="0"/>
                <a:cs typeface="Arial" panose="020B0604020202020204" pitchFamily="34" charset="0"/>
              </a:rPr>
              <a:t>= 100° (angle at the centre is twice the angle at the circumference subtended by the same arc)</a:t>
            </a:r>
            <a:endParaRPr lang="pt-BR" sz="4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118437"/>
      </p:ext>
    </p:extLst>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627063" indent="-627063">
              <a:spcAft>
                <a:spcPts val="0"/>
              </a:spcAft>
              <a:buClr>
                <a:srgbClr val="C00000"/>
              </a:buClr>
              <a:buFont typeface="+mj-lt"/>
              <a:buAutoNum type="arabicPeriod" startAt="5"/>
              <a:tabLst>
                <a:tab pos="1201738" algn="l"/>
                <a:tab pos="3030538" algn="l"/>
                <a:tab pos="5265738" algn="l"/>
                <a:tab pos="6637338" algn="l"/>
              </a:tabLst>
            </a:pPr>
            <a:r>
              <a:rPr lang="en-US" sz="3900" dirty="0" smtClean="0">
                <a:solidFill>
                  <a:srgbClr val="C00000"/>
                </a:solidFill>
                <a:latin typeface="Arial" panose="020B0604020202020204" pitchFamily="34" charset="0"/>
                <a:cs typeface="Arial" panose="020B0604020202020204" pitchFamily="34" charset="0"/>
              </a:rPr>
              <a:t>e</a:t>
            </a:r>
            <a:r>
              <a:rPr lang="en-US" sz="3900" i="1" dirty="0" smtClean="0">
                <a:solidFill>
                  <a:srgbClr val="C00000"/>
                </a:solidFill>
                <a:latin typeface="Arial" panose="020B0604020202020204" pitchFamily="34" charset="0"/>
                <a:cs typeface="Arial" panose="020B0604020202020204" pitchFamily="34" charset="0"/>
              </a:rPr>
              <a:t>.</a:t>
            </a:r>
            <a:r>
              <a:rPr lang="en-US" sz="3900" i="1" dirty="0" smtClean="0">
                <a:latin typeface="Arial" panose="020B0604020202020204" pitchFamily="34" charset="0"/>
                <a:cs typeface="Arial" panose="020B0604020202020204" pitchFamily="34" charset="0"/>
              </a:rPr>
              <a:t> 	</a:t>
            </a:r>
            <a:r>
              <a:rPr lang="en-US" sz="3900" i="1" dirty="0">
                <a:latin typeface="Arial" panose="020B0604020202020204" pitchFamily="34" charset="0"/>
                <a:cs typeface="Arial" panose="020B0604020202020204" pitchFamily="34" charset="0"/>
              </a:rPr>
              <a:t>h</a:t>
            </a:r>
            <a:r>
              <a:rPr lang="en-US" sz="3900" dirty="0">
                <a:latin typeface="Arial" panose="020B0604020202020204" pitchFamily="34" charset="0"/>
                <a:cs typeface="Arial" panose="020B0604020202020204" pitchFamily="34" charset="0"/>
              </a:rPr>
              <a:t> = 105° (</a:t>
            </a:r>
            <a:r>
              <a:rPr lang="en-US" sz="3900" dirty="0" smtClean="0">
                <a:latin typeface="Arial" panose="020B0604020202020204" pitchFamily="34" charset="0"/>
                <a:cs typeface="Arial" panose="020B0604020202020204" pitchFamily="34" charset="0"/>
              </a:rPr>
              <a:t>angle </a:t>
            </a:r>
            <a:r>
              <a:rPr lang="en-US" sz="3900" dirty="0">
                <a:latin typeface="Arial" panose="020B0604020202020204" pitchFamily="34" charset="0"/>
                <a:cs typeface="Arial" panose="020B0604020202020204" pitchFamily="34" charset="0"/>
              </a:rPr>
              <a:t>at the centre </a:t>
            </a:r>
            <a:r>
              <a:rPr lang="en-US" sz="3900" dirty="0" smtClean="0">
                <a:latin typeface="Arial" panose="020B0604020202020204" pitchFamily="34" charset="0"/>
                <a:cs typeface="Arial" panose="020B0604020202020204" pitchFamily="34" charset="0"/>
              </a:rPr>
              <a:t>	is </a:t>
            </a:r>
            <a:r>
              <a:rPr lang="en-US" sz="3900" dirty="0">
                <a:latin typeface="Arial" panose="020B0604020202020204" pitchFamily="34" charset="0"/>
                <a:cs typeface="Arial" panose="020B0604020202020204" pitchFamily="34" charset="0"/>
              </a:rPr>
              <a:t>twice the angle at the </a:t>
            </a:r>
            <a:r>
              <a:rPr lang="en-US" sz="3900" dirty="0" smtClean="0">
                <a:latin typeface="Arial" panose="020B0604020202020204" pitchFamily="34" charset="0"/>
                <a:cs typeface="Arial" panose="020B0604020202020204" pitchFamily="34" charset="0"/>
              </a:rPr>
              <a:t>	circumference </a:t>
            </a:r>
            <a:r>
              <a:rPr lang="en-US" sz="3900" dirty="0">
                <a:latin typeface="Arial" panose="020B0604020202020204" pitchFamily="34" charset="0"/>
                <a:cs typeface="Arial" panose="020B0604020202020204" pitchFamily="34" charset="0"/>
              </a:rPr>
              <a:t>subtended by </a:t>
            </a:r>
            <a:r>
              <a:rPr lang="en-US" sz="3900" dirty="0" smtClean="0">
                <a:latin typeface="Arial" panose="020B0604020202020204" pitchFamily="34" charset="0"/>
                <a:cs typeface="Arial" panose="020B0604020202020204" pitchFamily="34" charset="0"/>
              </a:rPr>
              <a:t>	the </a:t>
            </a:r>
            <a:r>
              <a:rPr lang="en-US" sz="3900" dirty="0">
                <a:latin typeface="Arial" panose="020B0604020202020204" pitchFamily="34" charset="0"/>
                <a:cs typeface="Arial" panose="020B0604020202020204" pitchFamily="34" charset="0"/>
              </a:rPr>
              <a:t>same arc)</a:t>
            </a:r>
          </a:p>
          <a:p>
            <a:pPr marL="1200150" lvl="1" indent="-573088">
              <a:spcAft>
                <a:spcPts val="0"/>
              </a:spcAft>
              <a:buClr>
                <a:srgbClr val="C00000"/>
              </a:buClr>
              <a:buFont typeface="+mj-lt"/>
              <a:buAutoNum type="alphaLcPeriod" startAt="6"/>
              <a:tabLst>
                <a:tab pos="1201738" algn="l"/>
                <a:tab pos="3030538" algn="l"/>
                <a:tab pos="5265738" algn="l"/>
                <a:tab pos="6637338" algn="l"/>
              </a:tabLst>
            </a:pPr>
            <a:r>
              <a:rPr lang="en-US" sz="3900" i="1" dirty="0" err="1" smtClean="0">
                <a:latin typeface="Arial" panose="020B0604020202020204" pitchFamily="34" charset="0"/>
                <a:cs typeface="Arial" panose="020B0604020202020204" pitchFamily="34" charset="0"/>
              </a:rPr>
              <a:t>i</a:t>
            </a:r>
            <a:r>
              <a:rPr lang="en-US" sz="3900" dirty="0" smtClean="0">
                <a:latin typeface="Arial" panose="020B0604020202020204" pitchFamily="34" charset="0"/>
                <a:cs typeface="Arial" panose="020B0604020202020204" pitchFamily="34" charset="0"/>
              </a:rPr>
              <a:t> </a:t>
            </a:r>
            <a:r>
              <a:rPr lang="en-US" sz="3900" dirty="0">
                <a:latin typeface="Arial" panose="020B0604020202020204" pitchFamily="34" charset="0"/>
                <a:cs typeface="Arial" panose="020B0604020202020204" pitchFamily="34" charset="0"/>
              </a:rPr>
              <a:t>= 105° (angles round a point add to 360°, and the angle at the centre is twice the angle at the circumference subtended by the same arc)</a:t>
            </a:r>
            <a:endParaRPr lang="pt-BR" sz="39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2144680"/>
      </p:ext>
    </p:extLst>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4939814"/>
          </a:xfrm>
          <a:prstGeom prst="rect">
            <a:avLst/>
          </a:prstGeom>
        </p:spPr>
        <p:txBody>
          <a:bodyPr wrap="square">
            <a:spAutoFit/>
          </a:bodyPr>
          <a:lstStyle/>
          <a:p>
            <a:pPr marL="508000" indent="-508000">
              <a:spcAft>
                <a:spcPts val="0"/>
              </a:spcAft>
              <a:buClr>
                <a:srgbClr val="C00000"/>
              </a:buClr>
              <a:buFont typeface="+mj-lt"/>
              <a:buAutoNum type="arabicPeriod" startAt="6"/>
              <a:tabLst>
                <a:tab pos="1201738" algn="l"/>
                <a:tab pos="3030538" algn="l"/>
                <a:tab pos="5265738" algn="l"/>
                <a:tab pos="6637338" algn="l"/>
              </a:tabLst>
            </a:pPr>
            <a:r>
              <a:rPr lang="en-US" sz="3500" dirty="0" smtClean="0">
                <a:latin typeface="Arial" panose="020B0604020202020204" pitchFamily="34" charset="0"/>
                <a:cs typeface="Arial" panose="020B0604020202020204" pitchFamily="34" charset="0"/>
              </a:rPr>
              <a:t>The </a:t>
            </a:r>
            <a:r>
              <a:rPr lang="en-US" sz="3500" dirty="0">
                <a:latin typeface="Arial" panose="020B0604020202020204" pitchFamily="34" charset="0"/>
                <a:cs typeface="Arial" panose="020B0604020202020204" pitchFamily="34" charset="0"/>
              </a:rPr>
              <a:t>angle at the centre is twice the angle at the circumference subtended by the same arc, </a:t>
            </a:r>
            <a:r>
              <a:rPr lang="en-US" sz="3500" dirty="0" smtClean="0">
                <a:latin typeface="Arial" panose="020B0604020202020204" pitchFamily="34" charset="0"/>
                <a:cs typeface="Arial" panose="020B0604020202020204" pitchFamily="34" charset="0"/>
              </a:rPr>
              <a:t>so </a:t>
            </a:r>
            <a:r>
              <a:rPr lang="en-US" sz="3500" i="1" dirty="0" smtClean="0">
                <a:latin typeface="Arial" panose="020B0604020202020204" pitchFamily="34" charset="0"/>
                <a:cs typeface="Arial" panose="020B0604020202020204" pitchFamily="34" charset="0"/>
              </a:rPr>
              <a:t>a</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230 + </a:t>
            </a:r>
            <a:r>
              <a:rPr lang="en-US" sz="3500" dirty="0" smtClean="0">
                <a:latin typeface="Arial" panose="020B0604020202020204" pitchFamily="34" charset="0"/>
                <a:cs typeface="Arial" panose="020B0604020202020204" pitchFamily="34" charset="0"/>
              </a:rPr>
              <a:t>2 = </a:t>
            </a:r>
            <a:r>
              <a:rPr lang="en-US" sz="3500" dirty="0">
                <a:latin typeface="Arial" panose="020B0604020202020204" pitchFamily="34" charset="0"/>
                <a:cs typeface="Arial" panose="020B0604020202020204" pitchFamily="34" charset="0"/>
              </a:rPr>
              <a:t>115°</a:t>
            </a:r>
          </a:p>
          <a:p>
            <a:pPr marL="508000" indent="-508000">
              <a:spcAft>
                <a:spcPts val="0"/>
              </a:spcAft>
              <a:buClr>
                <a:srgbClr val="C00000"/>
              </a:buClr>
              <a:buFont typeface="+mj-lt"/>
              <a:buAutoNum type="arabicPeriod" startAt="6"/>
              <a:tabLst>
                <a:tab pos="1084263" algn="l"/>
                <a:tab pos="3030538" algn="l"/>
                <a:tab pos="5265738" algn="l"/>
                <a:tab pos="6637338" algn="l"/>
              </a:tabLst>
            </a:pPr>
            <a:r>
              <a:rPr lang="en-US" sz="3500" dirty="0" smtClean="0">
                <a:solidFill>
                  <a:srgbClr val="C00000"/>
                </a:solidFill>
                <a:latin typeface="Arial" panose="020B0604020202020204" pitchFamily="34" charset="0"/>
                <a:cs typeface="Arial" panose="020B0604020202020204" pitchFamily="34" charset="0"/>
              </a:rPr>
              <a:t>a.</a:t>
            </a:r>
            <a:r>
              <a:rPr lang="en-US" sz="3500" dirty="0" smtClean="0">
                <a:latin typeface="Arial" panose="020B0604020202020204" pitchFamily="34" charset="0"/>
                <a:cs typeface="Arial" panose="020B0604020202020204" pitchFamily="34" charset="0"/>
              </a:rPr>
              <a:t>	</a:t>
            </a:r>
            <a:r>
              <a:rPr lang="en-US" sz="3500" i="1" dirty="0" smtClean="0">
                <a:latin typeface="Arial" panose="020B0604020202020204" pitchFamily="34" charset="0"/>
                <a:cs typeface="Arial" panose="020B0604020202020204" pitchFamily="34" charset="0"/>
              </a:rPr>
              <a:t>j</a:t>
            </a:r>
            <a:r>
              <a:rPr lang="en-US" sz="3500" dirty="0" smtClean="0">
                <a:latin typeface="Arial" panose="020B0604020202020204" pitchFamily="34" charset="0"/>
                <a:cs typeface="Arial" panose="020B0604020202020204" pitchFamily="34" charset="0"/>
              </a:rPr>
              <a:t> = 46</a:t>
            </a:r>
            <a:r>
              <a:rPr lang="en-US" sz="3500" dirty="0">
                <a:latin typeface="Arial" panose="020B0604020202020204" pitchFamily="34" charset="0"/>
                <a:cs typeface="Arial" panose="020B0604020202020204" pitchFamily="34" charset="0"/>
              </a:rPr>
              <a:t>° (the angle at the centre is </a:t>
            </a:r>
            <a:r>
              <a:rPr lang="en-US" sz="3500" dirty="0" smtClean="0">
                <a:latin typeface="Arial" panose="020B0604020202020204" pitchFamily="34" charset="0"/>
                <a:cs typeface="Arial" panose="020B0604020202020204" pitchFamily="34" charset="0"/>
              </a:rPr>
              <a:t>	twice </a:t>
            </a:r>
            <a:r>
              <a:rPr lang="en-US" sz="3500" dirty="0">
                <a:latin typeface="Arial" panose="020B0604020202020204" pitchFamily="34" charset="0"/>
                <a:cs typeface="Arial" panose="020B0604020202020204" pitchFamily="34" charset="0"/>
              </a:rPr>
              <a:t>the angle at </a:t>
            </a:r>
            <a:r>
              <a:rPr lang="en-US" sz="3500" dirty="0" smtClean="0">
                <a:latin typeface="Arial" panose="020B0604020202020204" pitchFamily="34" charset="0"/>
                <a:cs typeface="Arial" panose="020B0604020202020204" pitchFamily="34" charset="0"/>
              </a:rPr>
              <a:t>the circumference 	subtended </a:t>
            </a:r>
            <a:r>
              <a:rPr lang="en-US" sz="3500" dirty="0">
                <a:latin typeface="Arial" panose="020B0604020202020204" pitchFamily="34" charset="0"/>
                <a:cs typeface="Arial" panose="020B0604020202020204" pitchFamily="34" charset="0"/>
              </a:rPr>
              <a:t>by the same arc) </a:t>
            </a:r>
            <a:r>
              <a:rPr lang="en-US" sz="3500" dirty="0" smtClean="0">
                <a:latin typeface="Arial" panose="020B0604020202020204" pitchFamily="34" charset="0"/>
                <a:cs typeface="Arial" panose="020B0604020202020204" pitchFamily="34" charset="0"/>
              </a:rPr>
              <a:t/>
            </a:r>
            <a:br>
              <a:rPr lang="en-US" sz="3500" dirty="0" smtClean="0">
                <a:latin typeface="Arial" panose="020B0604020202020204" pitchFamily="34" charset="0"/>
                <a:cs typeface="Arial" panose="020B0604020202020204" pitchFamily="34" charset="0"/>
              </a:rPr>
            </a:br>
            <a:r>
              <a:rPr lang="en-US" sz="3500" dirty="0" smtClean="0">
                <a:solidFill>
                  <a:srgbClr val="C00000"/>
                </a:solidFill>
                <a:latin typeface="Arial" panose="020B0604020202020204" pitchFamily="34" charset="0"/>
                <a:cs typeface="Arial" panose="020B0604020202020204" pitchFamily="34" charset="0"/>
              </a:rPr>
              <a:t>b.</a:t>
            </a:r>
            <a:r>
              <a:rPr lang="en-US" sz="3500" dirty="0" smtClean="0">
                <a:latin typeface="Arial" panose="020B0604020202020204" pitchFamily="34" charset="0"/>
                <a:cs typeface="Arial" panose="020B0604020202020204" pitchFamily="34" charset="0"/>
              </a:rPr>
              <a:t> 	</a:t>
            </a:r>
            <a:r>
              <a:rPr lang="en-US" sz="3500" i="1" dirty="0" smtClean="0">
                <a:latin typeface="Arial" panose="020B0604020202020204" pitchFamily="34" charset="0"/>
                <a:cs typeface="Arial" panose="020B0604020202020204" pitchFamily="34" charset="0"/>
              </a:rPr>
              <a:t>a</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138° (isosceles triangle) </a:t>
            </a:r>
            <a:r>
              <a:rPr lang="en-US" sz="3500" dirty="0" smtClean="0">
                <a:latin typeface="Arial" panose="020B0604020202020204" pitchFamily="34" charset="0"/>
                <a:cs typeface="Arial" panose="020B0604020202020204" pitchFamily="34" charset="0"/>
              </a:rPr>
              <a:t/>
            </a:r>
            <a:br>
              <a:rPr lang="en-US" sz="3500" dirty="0" smtClean="0">
                <a:latin typeface="Arial" panose="020B0604020202020204" pitchFamily="34" charset="0"/>
                <a:cs typeface="Arial" panose="020B0604020202020204" pitchFamily="34" charset="0"/>
              </a:rPr>
            </a:br>
            <a:r>
              <a:rPr lang="en-US" sz="3500" dirty="0" smtClean="0">
                <a:latin typeface="Arial" panose="020B0604020202020204" pitchFamily="34" charset="0"/>
                <a:cs typeface="Arial" panose="020B0604020202020204" pitchFamily="34" charset="0"/>
              </a:rPr>
              <a:t>	</a:t>
            </a:r>
            <a:r>
              <a:rPr lang="en-US" sz="3500" i="1" dirty="0" smtClean="0">
                <a:latin typeface="Arial" panose="020B0604020202020204" pitchFamily="34" charset="0"/>
                <a:cs typeface="Arial" panose="020B0604020202020204" pitchFamily="34" charset="0"/>
              </a:rPr>
              <a:t>b</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48° (angle in a semicircle is 90° </a:t>
            </a:r>
            <a:r>
              <a:rPr lang="en-US" sz="3500" dirty="0" smtClean="0">
                <a:latin typeface="Arial" panose="020B0604020202020204" pitchFamily="34" charset="0"/>
                <a:cs typeface="Arial" panose="020B0604020202020204" pitchFamily="34" charset="0"/>
              </a:rPr>
              <a:t>	and </a:t>
            </a:r>
            <a:r>
              <a:rPr lang="en-US" sz="3500" dirty="0">
                <a:latin typeface="Arial" panose="020B0604020202020204" pitchFamily="34" charset="0"/>
                <a:cs typeface="Arial" panose="020B0604020202020204" pitchFamily="34" charset="0"/>
              </a:rPr>
              <a:t>angles in a triangle add to 180°)</a:t>
            </a:r>
            <a:endParaRPr lang="pt-BR" sz="3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3143318"/>
      </p:ext>
    </p:ext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16.3 – </a:t>
            </a:r>
            <a:r>
              <a:rPr lang="en-US" sz="4000" dirty="0" smtClean="0">
                <a:latin typeface="Arial" panose="020B0604020202020204" pitchFamily="34" charset="0"/>
                <a:cs typeface="Arial" panose="020B0604020202020204" pitchFamily="34" charset="0"/>
              </a:rPr>
              <a:t>Angles in Circles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447645"/>
          </a:xfrm>
          <a:prstGeom prst="rect">
            <a:avLst/>
          </a:prstGeom>
        </p:spPr>
        <p:txBody>
          <a:bodyPr wrap="square">
            <a:spAutoFit/>
          </a:bodyPr>
          <a:lstStyle/>
          <a:p>
            <a:pPr marL="627063" indent="-627063">
              <a:spcAft>
                <a:spcPts val="0"/>
              </a:spcAft>
              <a:buClr>
                <a:srgbClr val="C00000"/>
              </a:buClr>
              <a:buFont typeface="+mj-lt"/>
              <a:buAutoNum type="arabicPeriod" startAt="8"/>
              <a:tabLst>
                <a:tab pos="1201738" algn="l"/>
                <a:tab pos="3030538" algn="l"/>
                <a:tab pos="5265738" algn="l"/>
                <a:tab pos="6637338" algn="l"/>
              </a:tabLst>
            </a:pPr>
            <a:r>
              <a:rPr lang="en-US" sz="2900" dirty="0">
                <a:latin typeface="Arial" panose="020B0604020202020204" pitchFamily="34" charset="0"/>
                <a:cs typeface="Arial" panose="020B0604020202020204" pitchFamily="34" charset="0"/>
              </a:rPr>
              <a:t>The angles are on the same arc, so the angle at the centre is twice the angle at the circumference.</a:t>
            </a:r>
          </a:p>
          <a:p>
            <a:pPr marL="627063" indent="-627063">
              <a:spcAft>
                <a:spcPts val="0"/>
              </a:spcAft>
              <a:buClr>
                <a:srgbClr val="C00000"/>
              </a:buClr>
              <a:buFont typeface="+mj-lt"/>
              <a:buAutoNum type="arabicPeriod" startAt="8"/>
              <a:tabLst>
                <a:tab pos="1201738" algn="l"/>
                <a:tab pos="3030538" algn="l"/>
                <a:tab pos="5265738" algn="l"/>
                <a:tab pos="6637338" algn="l"/>
              </a:tabLst>
            </a:pPr>
            <a:r>
              <a:rPr lang="en-US" sz="2900" dirty="0">
                <a:latin typeface="Arial" panose="020B0604020202020204" pitchFamily="34" charset="0"/>
                <a:cs typeface="Arial" panose="020B0604020202020204" pitchFamily="34" charset="0"/>
              </a:rPr>
              <a:t>This means that a = 60</a:t>
            </a:r>
            <a:r>
              <a:rPr lang="en-US" sz="2900" dirty="0" smtClean="0">
                <a:latin typeface="Arial" panose="020B0604020202020204" pitchFamily="34" charset="0"/>
                <a:cs typeface="Arial" panose="020B0604020202020204" pitchFamily="34" charset="0"/>
              </a:rPr>
              <a:t>°.</a:t>
            </a:r>
            <a:br>
              <a:rPr lang="en-US" sz="2900" dirty="0" smtClean="0">
                <a:latin typeface="Arial" panose="020B0604020202020204" pitchFamily="34" charset="0"/>
                <a:cs typeface="Arial" panose="020B0604020202020204" pitchFamily="34" charset="0"/>
              </a:rPr>
            </a:br>
            <a:r>
              <a:rPr lang="en-US" sz="2900" dirty="0" smtClean="0">
                <a:latin typeface="Arial" panose="020B0604020202020204" pitchFamily="34" charset="0"/>
                <a:cs typeface="Arial" panose="020B0604020202020204" pitchFamily="34" charset="0"/>
              </a:rPr>
              <a:t>Lucy </a:t>
            </a:r>
            <a:r>
              <a:rPr lang="en-US" sz="2900" dirty="0">
                <a:latin typeface="Arial" panose="020B0604020202020204" pitchFamily="34" charset="0"/>
                <a:cs typeface="Arial" panose="020B0604020202020204" pitchFamily="34" charset="0"/>
              </a:rPr>
              <a:t>has worked out 30 + 2 instead of 30 x 2.</a:t>
            </a:r>
          </a:p>
          <a:p>
            <a:pPr marL="627063" indent="-627063">
              <a:spcAft>
                <a:spcPts val="0"/>
              </a:spcAft>
              <a:buClr>
                <a:srgbClr val="C00000"/>
              </a:buClr>
              <a:buFont typeface="+mj-lt"/>
              <a:buAutoNum type="arabicPeriod" startAt="8"/>
              <a:tabLst>
                <a:tab pos="1201738" algn="l"/>
                <a:tab pos="3030538" algn="l"/>
                <a:tab pos="5265738" algn="l"/>
                <a:tab pos="6637338" algn="l"/>
              </a:tabLst>
            </a:pPr>
            <a:r>
              <a:rPr lang="en-US" sz="2900" dirty="0" smtClean="0"/>
              <a:t>∠</a:t>
            </a:r>
            <a:r>
              <a:rPr lang="en-US" sz="2900" dirty="0" smtClean="0">
                <a:latin typeface="Arial" panose="020B0604020202020204" pitchFamily="34" charset="0"/>
                <a:cs typeface="Arial" panose="020B0604020202020204" pitchFamily="34" charset="0"/>
              </a:rPr>
              <a:t>ABO </a:t>
            </a:r>
            <a:r>
              <a:rPr lang="en-US" sz="2900" dirty="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ADO </a:t>
            </a:r>
            <a:r>
              <a:rPr lang="en-US" sz="2900" dirty="0">
                <a:latin typeface="Arial" panose="020B0604020202020204" pitchFamily="34" charset="0"/>
                <a:cs typeface="Arial" panose="020B0604020202020204" pitchFamily="34" charset="0"/>
              </a:rPr>
              <a:t>= 90° (angle between tangent and radius is 90°)</a:t>
            </a:r>
          </a:p>
          <a:p>
            <a:pPr marL="627063" indent="-627063">
              <a:spcAft>
                <a:spcPts val="0"/>
              </a:spcAft>
              <a:buClr>
                <a:srgbClr val="C00000"/>
              </a:buClr>
              <a:buFont typeface="+mj-lt"/>
              <a:buAutoNum type="arabicPeriod" startAt="8"/>
              <a:tabLst>
                <a:tab pos="1201738" algn="l"/>
                <a:tab pos="3030538" algn="l"/>
                <a:tab pos="5265738" algn="l"/>
                <a:tab pos="6637338" algn="l"/>
              </a:tabLst>
            </a:pPr>
            <a:r>
              <a:rPr lang="en-US" sz="2900" dirty="0" smtClean="0"/>
              <a:t>∠</a:t>
            </a:r>
            <a:r>
              <a:rPr lang="en-US" sz="2900" dirty="0" smtClean="0">
                <a:latin typeface="Arial" panose="020B0604020202020204" pitchFamily="34" charset="0"/>
                <a:cs typeface="Arial" panose="020B0604020202020204" pitchFamily="34" charset="0"/>
              </a:rPr>
              <a:t>DOB </a:t>
            </a:r>
            <a:r>
              <a:rPr lang="en-US" sz="2900" dirty="0">
                <a:latin typeface="Arial" panose="020B0604020202020204" pitchFamily="34" charset="0"/>
                <a:cs typeface="Arial" panose="020B0604020202020204" pitchFamily="34" charset="0"/>
              </a:rPr>
              <a:t>= 130° (angles in a quadrilateral add to 360°) </a:t>
            </a:r>
            <a:r>
              <a:rPr lang="en-US" sz="2900" dirty="0" smtClean="0">
                <a:latin typeface="Arial" panose="020B0604020202020204" pitchFamily="34" charset="0"/>
                <a:cs typeface="Arial" panose="020B0604020202020204" pitchFamily="34" charset="0"/>
              </a:rPr>
              <a:t/>
            </a:r>
            <a:br>
              <a:rPr lang="en-US" sz="2900" dirty="0" smtClean="0">
                <a:latin typeface="Arial" panose="020B0604020202020204" pitchFamily="34" charset="0"/>
                <a:cs typeface="Arial" panose="020B0604020202020204" pitchFamily="34" charset="0"/>
              </a:rPr>
            </a:br>
            <a:r>
              <a:rPr lang="en-US" sz="2900" dirty="0" smtClean="0"/>
              <a:t>∠</a:t>
            </a:r>
            <a:r>
              <a:rPr lang="en-US" sz="2900" dirty="0" smtClean="0">
                <a:latin typeface="Arial" panose="020B0604020202020204" pitchFamily="34" charset="0"/>
                <a:cs typeface="Arial" panose="020B0604020202020204" pitchFamily="34" charset="0"/>
              </a:rPr>
              <a:t>BCD </a:t>
            </a:r>
            <a:r>
              <a:rPr lang="en-US" sz="2900" dirty="0">
                <a:latin typeface="Arial" panose="020B0604020202020204" pitchFamily="34" charset="0"/>
                <a:cs typeface="Arial" panose="020B0604020202020204" pitchFamily="34" charset="0"/>
              </a:rPr>
              <a:t>= 65° (the angle at the centre is twice the angle at the circumference subtended by the same arc)</a:t>
            </a:r>
            <a:endParaRPr lang="pt-BR" sz="29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0933325"/>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a:latin typeface="Arial" panose="020B0604020202020204" pitchFamily="34" charset="0"/>
                <a:cs typeface="Arial" panose="020B0604020202020204" pitchFamily="34" charset="0"/>
              </a:rPr>
              <a:t>Prior knowledge </a:t>
            </a:r>
            <a:r>
              <a:rPr lang="en-US" sz="4000" dirty="0" smtClean="0">
                <a:latin typeface="Arial" panose="020B0604020202020204" pitchFamily="34" charset="0"/>
                <a:cs typeface="Arial" panose="020B0604020202020204" pitchFamily="34" charset="0"/>
              </a:rPr>
              <a:t>check</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2539478"/>
              </a:xfrm>
              <a:prstGeom prst="rect">
                <a:avLst/>
              </a:prstGeom>
            </p:spPr>
            <p:txBody>
              <a:bodyPr wrap="square">
                <a:spAutoFit/>
              </a:bodyPr>
              <a:lstStyle/>
              <a:p>
                <a:pPr marL="693738" indent="-693738">
                  <a:spcAft>
                    <a:spcPts val="0"/>
                  </a:spcAft>
                  <a:buClr>
                    <a:srgbClr val="C00000"/>
                  </a:buClr>
                  <a:buFont typeface="+mj-lt"/>
                  <a:buAutoNum type="arabicPeriod"/>
                  <a:tabLst>
                    <a:tab pos="1201738" algn="l"/>
                    <a:tab pos="2862263" algn="l"/>
                    <a:tab pos="5265738" algn="l"/>
                    <a:tab pos="6637338" algn="l"/>
                  </a:tabLst>
                </a:pPr>
                <a:r>
                  <a:rPr lang="en-US" sz="3600" dirty="0" smtClean="0">
                    <a:solidFill>
                      <a:srgbClr val="C00000"/>
                    </a:solidFill>
                    <a:latin typeface="Arial" panose="020B0604020202020204" pitchFamily="34" charset="0"/>
                    <a:cs typeface="Arial" panose="020B0604020202020204" pitchFamily="34" charset="0"/>
                  </a:rPr>
                  <a:t>a.</a:t>
                </a:r>
                <a:r>
                  <a:rPr lang="en-US" sz="3600" dirty="0" smtClean="0">
                    <a:latin typeface="Arial" panose="020B0604020202020204" pitchFamily="34" charset="0"/>
                    <a:cs typeface="Arial" panose="020B0604020202020204" pitchFamily="34" charset="0"/>
                  </a:rPr>
                  <a:t> </a:t>
                </a:r>
                <a:r>
                  <a:rPr lang="pt-BR" sz="3600" dirty="0" smtClean="0">
                    <a:latin typeface="Arial" panose="020B0604020202020204" pitchFamily="34" charset="0"/>
                    <a:cs typeface="Arial" panose="020B0604020202020204" pitchFamily="34" charset="0"/>
                  </a:rPr>
                  <a:t>3</a:t>
                </a:r>
                <a14:m>
                  <m:oMath xmlns:m="http://schemas.openxmlformats.org/officeDocument/2006/math">
                    <m:f>
                      <m:fPr>
                        <m:ctrlPr>
                          <a:rPr lang="en-US" sz="3600" i="1">
                            <a:latin typeface="Cambria Math" panose="02040503050406030204" pitchFamily="18" charset="0"/>
                            <a:cs typeface="Arial" panose="020B0604020202020204" pitchFamily="34" charset="0"/>
                          </a:rPr>
                        </m:ctrlPr>
                      </m:fPr>
                      <m:num>
                        <m:r>
                          <a:rPr lang="en-US" sz="3600">
                            <a:latin typeface="Cambria Math" panose="02040503050406030204" pitchFamily="18" charset="0"/>
                            <a:cs typeface="Arial" panose="020B0604020202020204" pitchFamily="34" charset="0"/>
                          </a:rPr>
                          <m:t>1</m:t>
                        </m:r>
                      </m:num>
                      <m:den>
                        <m:r>
                          <a:rPr lang="en-US" sz="3600" b="0" i="0" smtClean="0">
                            <a:latin typeface="Cambria Math" panose="02040503050406030204" pitchFamily="18" charset="0"/>
                            <a:cs typeface="Arial" panose="020B0604020202020204" pitchFamily="34" charset="0"/>
                          </a:rPr>
                          <m:t>3</m:t>
                        </m:r>
                      </m:den>
                    </m:f>
                  </m:oMath>
                </a14:m>
                <a:r>
                  <a:rPr lang="pt-BR" sz="3600" dirty="0">
                    <a:latin typeface="Arial" panose="020B0604020202020204" pitchFamily="34" charset="0"/>
                    <a:cs typeface="Arial" panose="020B0604020202020204" pitchFamily="34" charset="0"/>
                  </a:rPr>
                  <a:t> </a:t>
                </a:r>
                <a:r>
                  <a:rPr lang="pt-BR" sz="3600" dirty="0" smtClean="0">
                    <a:latin typeface="Arial" panose="020B0604020202020204" pitchFamily="34" charset="0"/>
                    <a:cs typeface="Arial" panose="020B0604020202020204" pitchFamily="34" charset="0"/>
                  </a:rPr>
                  <a:t>	</a:t>
                </a:r>
                <a:r>
                  <a:rPr lang="pt-BR" sz="3600" dirty="0" smtClean="0">
                    <a:solidFill>
                      <a:srgbClr val="C00000"/>
                    </a:solidFill>
                    <a:latin typeface="Arial" panose="020B0604020202020204" pitchFamily="34" charset="0"/>
                    <a:cs typeface="Arial" panose="020B0604020202020204" pitchFamily="34" charset="0"/>
                  </a:rPr>
                  <a:t>b.</a:t>
                </a:r>
                <a:r>
                  <a:rPr lang="pt-BR" sz="3600" dirty="0" smtClean="0">
                    <a:latin typeface="Arial" panose="020B0604020202020204" pitchFamily="34" charset="0"/>
                    <a:cs typeface="Arial" panose="020B0604020202020204" pitchFamily="34" charset="0"/>
                  </a:rPr>
                  <a:t> </a:t>
                </a:r>
                <a:r>
                  <a:rPr lang="pt-BR" sz="3600" dirty="0">
                    <a:latin typeface="Arial" panose="020B0604020202020204" pitchFamily="34" charset="0"/>
                    <a:cs typeface="Arial" panose="020B0604020202020204" pitchFamily="34" charset="0"/>
                  </a:rPr>
                  <a:t>20 </a:t>
                </a:r>
                <a:r>
                  <a:rPr lang="pt-BR" sz="3600" dirty="0" smtClean="0">
                    <a:latin typeface="Arial" panose="020B0604020202020204" pitchFamily="34" charset="0"/>
                    <a:cs typeface="Arial" panose="020B0604020202020204" pitchFamily="34" charset="0"/>
                  </a:rPr>
                  <a:t>	</a:t>
                </a:r>
                <a:r>
                  <a:rPr lang="pt-BR" sz="3600" dirty="0" smtClean="0">
                    <a:solidFill>
                      <a:srgbClr val="C00000"/>
                    </a:solidFill>
                    <a:latin typeface="Arial" panose="020B0604020202020204" pitchFamily="34" charset="0"/>
                    <a:cs typeface="Arial" panose="020B0604020202020204" pitchFamily="34" charset="0"/>
                  </a:rPr>
                  <a:t>c.</a:t>
                </a:r>
                <a:r>
                  <a:rPr lang="pt-BR" sz="3600" dirty="0" smtClean="0">
                    <a:latin typeface="Arial" panose="020B0604020202020204" pitchFamily="34" charset="0"/>
                    <a:cs typeface="Arial" panose="020B0604020202020204" pitchFamily="34" charset="0"/>
                  </a:rPr>
                  <a:t> </a:t>
                </a:r>
                <a:r>
                  <a:rPr lang="pt-BR" sz="3600" dirty="0">
                    <a:latin typeface="Arial" panose="020B0604020202020204" pitchFamily="34" charset="0"/>
                    <a:cs typeface="Arial" panose="020B0604020202020204" pitchFamily="34" charset="0"/>
                  </a:rPr>
                  <a:t>-5l</a:t>
                </a:r>
              </a:p>
              <a:p>
                <a:pPr marL="693738" indent="-693738">
                  <a:spcAft>
                    <a:spcPts val="0"/>
                  </a:spcAft>
                  <a:buClr>
                    <a:srgbClr val="C00000"/>
                  </a:buClr>
                  <a:buFont typeface="+mj-lt"/>
                  <a:buAutoNum type="arabicPeriod"/>
                  <a:tabLst>
                    <a:tab pos="1201738" algn="l"/>
                    <a:tab pos="2862263" algn="l"/>
                    <a:tab pos="5265738" algn="l"/>
                    <a:tab pos="6637338" algn="l"/>
                  </a:tabLst>
                </a:pPr>
                <a:r>
                  <a:rPr lang="pt-BR" sz="3600" dirty="0" smtClean="0">
                    <a:latin typeface="Arial" panose="020B0604020202020204" pitchFamily="34" charset="0"/>
                    <a:cs typeface="Arial" panose="020B0604020202020204" pitchFamily="34" charset="0"/>
                  </a:rPr>
                  <a:t>4(</a:t>
                </a:r>
                <a:r>
                  <a:rPr lang="pt-BR" sz="3600" i="1" dirty="0" smtClean="0">
                    <a:latin typeface="Arial" panose="020B0604020202020204" pitchFamily="34" charset="0"/>
                    <a:cs typeface="Arial" panose="020B0604020202020204" pitchFamily="34" charset="0"/>
                  </a:rPr>
                  <a:t>x</a:t>
                </a:r>
                <a:r>
                  <a:rPr lang="pt-BR" sz="3600" dirty="0" smtClean="0">
                    <a:latin typeface="Arial" panose="020B0604020202020204" pitchFamily="34" charset="0"/>
                    <a:cs typeface="Arial" panose="020B0604020202020204" pitchFamily="34" charset="0"/>
                  </a:rPr>
                  <a:t> </a:t>
                </a:r>
                <a:r>
                  <a:rPr lang="pt-BR" sz="3600" dirty="0">
                    <a:latin typeface="Arial" panose="020B0604020202020204" pitchFamily="34" charset="0"/>
                    <a:cs typeface="Arial" panose="020B0604020202020204" pitchFamily="34" charset="0"/>
                  </a:rPr>
                  <a:t>+ </a:t>
                </a:r>
                <a:r>
                  <a:rPr lang="pt-BR" sz="3600" dirty="0" smtClean="0">
                    <a:latin typeface="Arial" panose="020B0604020202020204" pitchFamily="34" charset="0"/>
                    <a:cs typeface="Arial" panose="020B0604020202020204" pitchFamily="34" charset="0"/>
                  </a:rPr>
                  <a:t>y)</a:t>
                </a:r>
                <a:endParaRPr lang="pt-BR" sz="3600" dirty="0">
                  <a:latin typeface="Arial" panose="020B0604020202020204" pitchFamily="34" charset="0"/>
                  <a:cs typeface="Arial" panose="020B0604020202020204" pitchFamily="34" charset="0"/>
                </a:endParaRPr>
              </a:p>
              <a:p>
                <a:pPr marL="693738" indent="-693738">
                  <a:spcAft>
                    <a:spcPts val="0"/>
                  </a:spcAft>
                  <a:buClr>
                    <a:srgbClr val="C00000"/>
                  </a:buClr>
                  <a:buFont typeface="+mj-lt"/>
                  <a:buAutoNum type="arabicPeriod"/>
                  <a:tabLst>
                    <a:tab pos="1201738" algn="l"/>
                    <a:tab pos="2862263" algn="l"/>
                    <a:tab pos="5265738" algn="l"/>
                    <a:tab pos="6637338" algn="l"/>
                  </a:tabLst>
                </a:pPr>
                <a:r>
                  <a:rPr lang="pt-BR" sz="3600" dirty="0" smtClean="0">
                    <a:solidFill>
                      <a:srgbClr val="C00000"/>
                    </a:solidFill>
                    <a:latin typeface="Arial" panose="020B0604020202020204" pitchFamily="34" charset="0"/>
                    <a:cs typeface="Arial" panose="020B0604020202020204" pitchFamily="34" charset="0"/>
                  </a:rPr>
                  <a:t>a.</a:t>
                </a:r>
                <a:r>
                  <a:rPr lang="pt-BR" sz="3600" dirty="0" smtClean="0">
                    <a:latin typeface="Arial" panose="020B0604020202020204" pitchFamily="34" charset="0"/>
                    <a:cs typeface="Arial" panose="020B0604020202020204" pitchFamily="34" charset="0"/>
                  </a:rPr>
                  <a:t> </a:t>
                </a:r>
                <a:r>
                  <a:rPr lang="pt-BR" sz="3600" dirty="0">
                    <a:latin typeface="Arial" panose="020B0604020202020204" pitchFamily="34" charset="0"/>
                    <a:cs typeface="Arial" panose="020B0604020202020204" pitchFamily="34" charset="0"/>
                  </a:rPr>
                  <a:t>2.8 </a:t>
                </a:r>
                <a:r>
                  <a:rPr lang="pt-BR" sz="3600" dirty="0" smtClean="0">
                    <a:latin typeface="Arial" panose="020B0604020202020204" pitchFamily="34" charset="0"/>
                    <a:cs typeface="Arial" panose="020B0604020202020204" pitchFamily="34" charset="0"/>
                  </a:rPr>
                  <a:t>	</a:t>
                </a:r>
                <a:r>
                  <a:rPr lang="pt-BR" sz="3600" dirty="0" smtClean="0">
                    <a:solidFill>
                      <a:srgbClr val="C00000"/>
                    </a:solidFill>
                    <a:latin typeface="Arial" panose="020B0604020202020204" pitchFamily="34" charset="0"/>
                    <a:cs typeface="Arial" panose="020B0604020202020204" pitchFamily="34" charset="0"/>
                  </a:rPr>
                  <a:t>b.</a:t>
                </a:r>
                <a:r>
                  <a:rPr lang="pt-BR" sz="3600" dirty="0" smtClean="0">
                    <a:latin typeface="Arial" panose="020B0604020202020204" pitchFamily="34" charset="0"/>
                    <a:cs typeface="Arial" panose="020B0604020202020204" pitchFamily="34" charset="0"/>
                  </a:rPr>
                  <a:t> </a:t>
                </a:r>
                <a:r>
                  <a:rPr lang="pt-BR" sz="3600" dirty="0">
                    <a:latin typeface="Arial" panose="020B0604020202020204" pitchFamily="34" charset="0"/>
                    <a:cs typeface="Arial" panose="020B0604020202020204" pitchFamily="34" charset="0"/>
                  </a:rPr>
                  <a:t>-</a:t>
                </a:r>
                <a:r>
                  <a:rPr lang="pt-BR" sz="3600" dirty="0" smtClean="0">
                    <a:latin typeface="Arial" panose="020B0604020202020204" pitchFamily="34" charset="0"/>
                    <a:cs typeface="Arial" panose="020B0604020202020204" pitchFamily="34" charset="0"/>
                  </a:rPr>
                  <a:t>4</a:t>
                </a:r>
              </a:p>
              <a:p>
                <a:pPr marL="693738" indent="-693738">
                  <a:spcAft>
                    <a:spcPts val="0"/>
                  </a:spcAft>
                  <a:buClr>
                    <a:srgbClr val="C00000"/>
                  </a:buClr>
                  <a:buFont typeface="+mj-lt"/>
                  <a:buAutoNum type="arabicPeriod"/>
                  <a:tabLst>
                    <a:tab pos="1201738" algn="l"/>
                    <a:tab pos="2862263" algn="l"/>
                    <a:tab pos="5265738" algn="l"/>
                    <a:tab pos="6637338" algn="l"/>
                  </a:tabLst>
                </a:pPr>
                <a:endParaRPr lang="pt-BR" sz="3600" dirty="0" smtClean="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2539478"/>
              </a:xfrm>
              <a:prstGeom prst="rect">
                <a:avLst/>
              </a:prstGeom>
              <a:blipFill rotWithShape="0">
                <a:blip r:embed="rId4"/>
                <a:stretch>
                  <a:fillRect l="-1920"/>
                </a:stretch>
              </a:blipFill>
            </p:spPr>
            <p:txBody>
              <a:bodyPr/>
              <a:lstStyle/>
              <a:p>
                <a:r>
                  <a:rPr lang="en-US">
                    <a:noFill/>
                  </a:rPr>
                  <a:t> </a:t>
                </a:r>
              </a:p>
            </p:txBody>
          </p:sp>
        </mc:Fallback>
      </mc:AlternateContent>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1075446" y="3211381"/>
            <a:ext cx="6232858" cy="3399734"/>
          </a:xfrm>
          <a:prstGeom prst="rect">
            <a:avLst/>
          </a:prstGeom>
        </p:spPr>
      </p:pic>
    </p:spTree>
    <p:extLst>
      <p:ext uri="{BB962C8B-B14F-4D97-AF65-F5344CB8AC3E}">
        <p14:creationId xmlns:p14="http://schemas.microsoft.com/office/powerpoint/2010/main" val="1039416808"/>
      </p:ext>
    </p:ext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627063" indent="-627063">
              <a:spcAft>
                <a:spcPts val="0"/>
              </a:spcAft>
              <a:buClr>
                <a:srgbClr val="C00000"/>
              </a:buClr>
              <a:buFont typeface="+mj-lt"/>
              <a:buAutoNum type="arabicPeriod"/>
              <a:tabLst>
                <a:tab pos="1201738" algn="l"/>
                <a:tab pos="3030538" algn="l"/>
                <a:tab pos="5265738" algn="l"/>
                <a:tab pos="6637338" algn="l"/>
              </a:tabLst>
            </a:pPr>
            <a:r>
              <a:rPr lang="en-US" sz="4400" dirty="0" smtClean="0">
                <a:latin typeface="Arial" panose="020B0604020202020204" pitchFamily="34" charset="0"/>
                <a:cs typeface="Arial" panose="020B0604020202020204" pitchFamily="34" charset="0"/>
              </a:rPr>
              <a:t>180 – 2</a:t>
            </a:r>
            <a:r>
              <a:rPr lang="en-US" sz="4400" i="1" dirty="0" smtClean="0">
                <a:latin typeface="Arial" panose="020B0604020202020204" pitchFamily="34" charset="0"/>
                <a:cs typeface="Arial" panose="020B0604020202020204" pitchFamily="34" charset="0"/>
              </a:rPr>
              <a:t>x</a:t>
            </a:r>
            <a:endParaRPr lang="en-US" sz="4400" i="1" dirty="0">
              <a:latin typeface="Arial" panose="020B0604020202020204" pitchFamily="34" charset="0"/>
              <a:cs typeface="Arial" panose="020B0604020202020204" pitchFamily="34" charset="0"/>
            </a:endParaRPr>
          </a:p>
          <a:p>
            <a:pPr marL="627063" indent="-627063">
              <a:spcAft>
                <a:spcPts val="0"/>
              </a:spcAft>
              <a:buClr>
                <a:srgbClr val="C00000"/>
              </a:buClr>
              <a:buFont typeface="+mj-lt"/>
              <a:buAutoNum type="arabicPeriod"/>
              <a:tabLst>
                <a:tab pos="1201738" algn="l"/>
                <a:tab pos="3030538" algn="l"/>
                <a:tab pos="5265738" algn="l"/>
                <a:tab pos="6637338" algn="l"/>
              </a:tabLst>
            </a:pPr>
            <a:r>
              <a:rPr lang="en-US" sz="4400" dirty="0" smtClean="0">
                <a:solidFill>
                  <a:srgbClr val="C00000"/>
                </a:solidFill>
                <a:latin typeface="Arial" panose="020B0604020202020204" pitchFamily="34" charset="0"/>
                <a:cs typeface="Arial" panose="020B0604020202020204" pitchFamily="34" charset="0"/>
              </a:rPr>
              <a:t>a.</a:t>
            </a:r>
            <a:r>
              <a:rPr lang="en-US" sz="4400" dirty="0" smtClean="0">
                <a:latin typeface="Arial" panose="020B0604020202020204" pitchFamily="34" charset="0"/>
                <a:cs typeface="Arial" panose="020B0604020202020204" pitchFamily="34" charset="0"/>
              </a:rPr>
              <a:t> </a:t>
            </a:r>
            <a:r>
              <a:rPr lang="en-US" sz="4400" i="1" dirty="0" smtClean="0">
                <a:latin typeface="Arial" panose="020B0604020202020204" pitchFamily="34" charset="0"/>
                <a:cs typeface="Arial" panose="020B0604020202020204" pitchFamily="34" charset="0"/>
              </a:rPr>
              <a:t>a</a:t>
            </a:r>
            <a:r>
              <a:rPr lang="en-US" sz="4400" dirty="0" smtClean="0">
                <a:latin typeface="Arial" panose="020B0604020202020204" pitchFamily="34" charset="0"/>
                <a:cs typeface="Arial" panose="020B0604020202020204" pitchFamily="34" charset="0"/>
              </a:rPr>
              <a:t> </a:t>
            </a:r>
            <a:r>
              <a:rPr lang="en-US" sz="4400" dirty="0">
                <a:latin typeface="Arial" panose="020B0604020202020204" pitchFamily="34" charset="0"/>
                <a:cs typeface="Arial" panose="020B0604020202020204" pitchFamily="34" charset="0"/>
              </a:rPr>
              <a:t>= </a:t>
            </a:r>
            <a:r>
              <a:rPr lang="en-US" sz="4400" i="1" dirty="0" smtClean="0">
                <a:latin typeface="Arial" panose="020B0604020202020204" pitchFamily="34" charset="0"/>
                <a:cs typeface="Arial" panose="020B0604020202020204" pitchFamily="34" charset="0"/>
              </a:rPr>
              <a:t>b</a:t>
            </a:r>
            <a:r>
              <a:rPr lang="en-US" sz="4400" dirty="0" smtClean="0">
                <a:latin typeface="Arial" panose="020B0604020202020204" pitchFamily="34" charset="0"/>
                <a:cs typeface="Arial" panose="020B0604020202020204" pitchFamily="34" charset="0"/>
              </a:rPr>
              <a:t> = </a:t>
            </a:r>
            <a:r>
              <a:rPr lang="en-US" sz="4400" i="1" dirty="0" smtClean="0">
                <a:latin typeface="Arial" panose="020B0604020202020204" pitchFamily="34" charset="0"/>
                <a:cs typeface="Arial" panose="020B0604020202020204" pitchFamily="34" charset="0"/>
              </a:rPr>
              <a:t>c</a:t>
            </a:r>
            <a:r>
              <a:rPr lang="en-US" sz="4400" dirty="0" smtClean="0">
                <a:latin typeface="Arial" panose="020B0604020202020204" pitchFamily="34" charset="0"/>
                <a:cs typeface="Arial" panose="020B0604020202020204" pitchFamily="34" charset="0"/>
              </a:rPr>
              <a:t> </a:t>
            </a:r>
            <a:r>
              <a:rPr lang="en-US" sz="4400" dirty="0">
                <a:latin typeface="Arial" panose="020B0604020202020204" pitchFamily="34" charset="0"/>
                <a:cs typeface="Arial" panose="020B0604020202020204" pitchFamily="34" charset="0"/>
              </a:rPr>
              <a:t>= 50° </a:t>
            </a:r>
            <a:r>
              <a:rPr lang="en-US" sz="4400" dirty="0" smtClean="0">
                <a:latin typeface="Arial" panose="020B0604020202020204" pitchFamily="34" charset="0"/>
                <a:cs typeface="Arial" panose="020B0604020202020204" pitchFamily="34" charset="0"/>
              </a:rPr>
              <a:t>	</a:t>
            </a:r>
            <a:r>
              <a:rPr lang="en-US" sz="4400" dirty="0" smtClean="0">
                <a:solidFill>
                  <a:srgbClr val="C00000"/>
                </a:solidFill>
                <a:latin typeface="Arial" panose="020B0604020202020204" pitchFamily="34" charset="0"/>
                <a:cs typeface="Arial" panose="020B0604020202020204" pitchFamily="34" charset="0"/>
              </a:rPr>
              <a:t>b.</a:t>
            </a:r>
            <a:r>
              <a:rPr lang="en-US" sz="4400" dirty="0" smtClean="0">
                <a:latin typeface="Arial" panose="020B0604020202020204" pitchFamily="34" charset="0"/>
                <a:cs typeface="Arial" panose="020B0604020202020204" pitchFamily="34" charset="0"/>
              </a:rPr>
              <a:t> </a:t>
            </a:r>
            <a:r>
              <a:rPr lang="en-US" sz="4400" i="1" dirty="0">
                <a:latin typeface="Arial" panose="020B0604020202020204" pitchFamily="34" charset="0"/>
                <a:cs typeface="Arial" panose="020B0604020202020204" pitchFamily="34" charset="0"/>
              </a:rPr>
              <a:t>d</a:t>
            </a:r>
            <a:r>
              <a:rPr lang="en-US" sz="4400" dirty="0">
                <a:latin typeface="Arial" panose="020B0604020202020204" pitchFamily="34" charset="0"/>
                <a:cs typeface="Arial" panose="020B0604020202020204" pitchFamily="34" charset="0"/>
              </a:rPr>
              <a:t> = 2</a:t>
            </a:r>
            <a:r>
              <a:rPr lang="en-US" sz="4400" i="1" dirty="0">
                <a:latin typeface="Arial" panose="020B0604020202020204" pitchFamily="34" charset="0"/>
                <a:cs typeface="Arial" panose="020B0604020202020204" pitchFamily="34" charset="0"/>
              </a:rPr>
              <a:t>x</a:t>
            </a:r>
          </a:p>
          <a:p>
            <a:pPr marL="627063" indent="-627063">
              <a:spcAft>
                <a:spcPts val="0"/>
              </a:spcAft>
              <a:buClr>
                <a:srgbClr val="C00000"/>
              </a:buClr>
              <a:buFont typeface="+mj-lt"/>
              <a:buAutoNum type="arabicPeriod"/>
              <a:tabLst>
                <a:tab pos="1201738" algn="l"/>
                <a:tab pos="3030538" algn="l"/>
                <a:tab pos="5265738" algn="l"/>
                <a:tab pos="6637338" algn="l"/>
              </a:tabLst>
            </a:pPr>
            <a:r>
              <a:rPr lang="en-US" sz="4400" dirty="0" smtClean="0"/>
              <a:t>∠</a:t>
            </a:r>
            <a:r>
              <a:rPr lang="en-US" sz="4400" dirty="0" smtClean="0">
                <a:latin typeface="Arial" panose="020B0604020202020204" pitchFamily="34" charset="0"/>
                <a:cs typeface="Arial" panose="020B0604020202020204" pitchFamily="34" charset="0"/>
              </a:rPr>
              <a:t>AOB </a:t>
            </a:r>
            <a:r>
              <a:rPr lang="en-US" sz="4400" dirty="0">
                <a:latin typeface="Arial" panose="020B0604020202020204" pitchFamily="34" charset="0"/>
                <a:cs typeface="Arial" panose="020B0604020202020204" pitchFamily="34" charset="0"/>
              </a:rPr>
              <a:t>= 2 x </a:t>
            </a:r>
            <a:r>
              <a:rPr lang="en-US" sz="4400" dirty="0" smtClean="0"/>
              <a:t>∠</a:t>
            </a:r>
            <a:r>
              <a:rPr lang="en-US" sz="4400" dirty="0" smtClean="0">
                <a:latin typeface="Arial" panose="020B0604020202020204" pitchFamily="34" charset="0"/>
                <a:cs typeface="Arial" panose="020B0604020202020204" pitchFamily="34" charset="0"/>
              </a:rPr>
              <a:t>ACB </a:t>
            </a:r>
            <a:r>
              <a:rPr lang="en-US" sz="4400" dirty="0">
                <a:latin typeface="Arial" panose="020B0604020202020204" pitchFamily="34" charset="0"/>
                <a:cs typeface="Arial" panose="020B0604020202020204" pitchFamily="34" charset="0"/>
              </a:rPr>
              <a:t>(the angle at the centre is twice the angle at the circumference subtended by the same arc). Similarly, </a:t>
            </a:r>
            <a:r>
              <a:rPr lang="en-US" sz="4400" dirty="0" smtClean="0"/>
              <a:t>∠</a:t>
            </a:r>
            <a:r>
              <a:rPr lang="en-US" sz="4400" dirty="0" smtClean="0">
                <a:latin typeface="Arial" panose="020B0604020202020204" pitchFamily="34" charset="0"/>
                <a:cs typeface="Arial" panose="020B0604020202020204" pitchFamily="34" charset="0"/>
              </a:rPr>
              <a:t>AOB </a:t>
            </a:r>
            <a:r>
              <a:rPr lang="en-US" sz="4400" dirty="0">
                <a:latin typeface="Arial" panose="020B0604020202020204" pitchFamily="34" charset="0"/>
                <a:cs typeface="Arial" panose="020B0604020202020204" pitchFamily="34" charset="0"/>
              </a:rPr>
              <a:t>= 2 x </a:t>
            </a:r>
            <a:r>
              <a:rPr lang="en-US" sz="4400" dirty="0" smtClean="0"/>
              <a:t>∠</a:t>
            </a:r>
            <a:r>
              <a:rPr lang="en-US" sz="4400" dirty="0" smtClean="0">
                <a:latin typeface="Arial" panose="020B0604020202020204" pitchFamily="34" charset="0"/>
                <a:cs typeface="Arial" panose="020B0604020202020204" pitchFamily="34" charset="0"/>
              </a:rPr>
              <a:t>ADB</a:t>
            </a:r>
            <a:r>
              <a:rPr lang="en-US" sz="4400" dirty="0">
                <a:latin typeface="Arial" panose="020B0604020202020204" pitchFamily="34" charset="0"/>
                <a:cs typeface="Arial" panose="020B0604020202020204" pitchFamily="34" charset="0"/>
              </a:rPr>
              <a:t>. So </a:t>
            </a:r>
            <a:r>
              <a:rPr lang="en-US" sz="4400" dirty="0" smtClean="0"/>
              <a:t>∠</a:t>
            </a:r>
            <a:r>
              <a:rPr lang="en-US" sz="4400" dirty="0" smtClean="0">
                <a:latin typeface="Arial" panose="020B0604020202020204" pitchFamily="34" charset="0"/>
                <a:cs typeface="Arial" panose="020B0604020202020204" pitchFamily="34" charset="0"/>
              </a:rPr>
              <a:t>ACB </a:t>
            </a:r>
            <a:r>
              <a:rPr lang="en-US" sz="4400" dirty="0">
                <a:latin typeface="Arial" panose="020B0604020202020204" pitchFamily="34" charset="0"/>
                <a:cs typeface="Arial" panose="020B0604020202020204" pitchFamily="34" charset="0"/>
              </a:rPr>
              <a:t>= </a:t>
            </a:r>
            <a:r>
              <a:rPr lang="en-US" sz="4400" dirty="0" smtClean="0"/>
              <a:t>∠</a:t>
            </a:r>
            <a:r>
              <a:rPr lang="en-US" sz="4400" dirty="0" smtClean="0">
                <a:latin typeface="Arial" panose="020B0604020202020204" pitchFamily="34" charset="0"/>
                <a:cs typeface="Arial" panose="020B0604020202020204" pitchFamily="34" charset="0"/>
              </a:rPr>
              <a:t>ADB</a:t>
            </a:r>
            <a:endParaRPr lang="pt-BR" sz="4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9170220"/>
      </p:ext>
    </p:extLst>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4801314"/>
          </a:xfrm>
          <a:prstGeom prst="rect">
            <a:avLst/>
          </a:prstGeom>
        </p:spPr>
        <p:txBody>
          <a:bodyPr wrap="square">
            <a:spAutoFit/>
          </a:bodyPr>
          <a:lstStyle/>
          <a:p>
            <a:pPr marL="465138" indent="-465138">
              <a:spcAft>
                <a:spcPts val="0"/>
              </a:spcAft>
              <a:buClr>
                <a:srgbClr val="C00000"/>
              </a:buClr>
              <a:buFont typeface="+mj-lt"/>
              <a:buAutoNum type="arabicPeriod" startAt="4"/>
              <a:tabLst>
                <a:tab pos="966788" algn="l"/>
                <a:tab pos="3030538" algn="l"/>
                <a:tab pos="5265738" algn="l"/>
                <a:tab pos="6637338" algn="l"/>
              </a:tabLst>
            </a:pPr>
            <a:r>
              <a:rPr lang="en-US" sz="3400" dirty="0" smtClean="0">
                <a:solidFill>
                  <a:srgbClr val="C00000"/>
                </a:solidFill>
                <a:latin typeface="Arial" panose="020B0604020202020204" pitchFamily="34" charset="0"/>
                <a:cs typeface="Arial" panose="020B0604020202020204" pitchFamily="34" charset="0"/>
              </a:rPr>
              <a:t>a.</a:t>
            </a:r>
            <a:r>
              <a:rPr lang="en-US" sz="3400" dirty="0" smtClean="0">
                <a:latin typeface="Arial" panose="020B0604020202020204" pitchFamily="34" charset="0"/>
                <a:cs typeface="Arial" panose="020B0604020202020204" pitchFamily="34" charset="0"/>
              </a:rPr>
              <a:t>	</a:t>
            </a:r>
            <a:r>
              <a:rPr lang="en-US" sz="3400" i="1" dirty="0" smtClean="0">
                <a:latin typeface="Arial" panose="020B0604020202020204" pitchFamily="34" charset="0"/>
                <a:cs typeface="Arial" panose="020B0604020202020204" pitchFamily="34" charset="0"/>
              </a:rPr>
              <a:t>a</a:t>
            </a:r>
            <a:r>
              <a:rPr lang="en-US" sz="3400" dirty="0" smtClean="0">
                <a:latin typeface="Arial" panose="020B0604020202020204" pitchFamily="34" charset="0"/>
                <a:cs typeface="Arial" panose="020B0604020202020204" pitchFamily="34" charset="0"/>
              </a:rPr>
              <a:t> </a:t>
            </a:r>
            <a:r>
              <a:rPr lang="en-US" sz="3400" dirty="0">
                <a:latin typeface="Arial" panose="020B0604020202020204" pitchFamily="34" charset="0"/>
                <a:cs typeface="Arial" panose="020B0604020202020204" pitchFamily="34" charset="0"/>
              </a:rPr>
              <a:t>= 42° (angles at the </a:t>
            </a:r>
            <a:r>
              <a:rPr lang="en-US" sz="3400" dirty="0" smtClean="0">
                <a:latin typeface="Arial" panose="020B0604020202020204" pitchFamily="34" charset="0"/>
                <a:cs typeface="Arial" panose="020B0604020202020204" pitchFamily="34" charset="0"/>
              </a:rPr>
              <a:t>circumference 	subtended </a:t>
            </a:r>
            <a:r>
              <a:rPr lang="en-US" sz="3400" dirty="0">
                <a:latin typeface="Arial" panose="020B0604020202020204" pitchFamily="34" charset="0"/>
                <a:cs typeface="Arial" panose="020B0604020202020204" pitchFamily="34" charset="0"/>
              </a:rPr>
              <a:t>by </a:t>
            </a:r>
            <a:r>
              <a:rPr lang="en-US" sz="3400" dirty="0" smtClean="0">
                <a:latin typeface="Arial" panose="020B0604020202020204" pitchFamily="34" charset="0"/>
                <a:cs typeface="Arial" panose="020B0604020202020204" pitchFamily="34" charset="0"/>
              </a:rPr>
              <a:t>the</a:t>
            </a:r>
            <a:r>
              <a:rPr lang="en-US" sz="3400" dirty="0">
                <a:latin typeface="Arial" panose="020B0604020202020204" pitchFamily="34" charset="0"/>
                <a:cs typeface="Arial" panose="020B0604020202020204" pitchFamily="34" charset="0"/>
              </a:rPr>
              <a:t> </a:t>
            </a:r>
            <a:r>
              <a:rPr lang="en-US" sz="3400" dirty="0" smtClean="0">
                <a:latin typeface="Arial" panose="020B0604020202020204" pitchFamily="34" charset="0"/>
                <a:cs typeface="Arial" panose="020B0604020202020204" pitchFamily="34" charset="0"/>
              </a:rPr>
              <a:t>same </a:t>
            </a:r>
            <a:r>
              <a:rPr lang="en-US" sz="3400" dirty="0">
                <a:latin typeface="Arial" panose="020B0604020202020204" pitchFamily="34" charset="0"/>
                <a:cs typeface="Arial" panose="020B0604020202020204" pitchFamily="34" charset="0"/>
              </a:rPr>
              <a:t>arc are </a:t>
            </a:r>
            <a:r>
              <a:rPr lang="en-US" sz="3400" dirty="0" smtClean="0">
                <a:latin typeface="Arial" panose="020B0604020202020204" pitchFamily="34" charset="0"/>
                <a:cs typeface="Arial" panose="020B0604020202020204" pitchFamily="34" charset="0"/>
              </a:rPr>
              <a:t>equal)</a:t>
            </a:r>
            <a:br>
              <a:rPr lang="en-US" sz="3400" dirty="0" smtClean="0">
                <a:latin typeface="Arial" panose="020B0604020202020204" pitchFamily="34" charset="0"/>
                <a:cs typeface="Arial" panose="020B0604020202020204" pitchFamily="34" charset="0"/>
              </a:rPr>
            </a:br>
            <a:r>
              <a:rPr lang="en-US" sz="3400" dirty="0" smtClean="0">
                <a:latin typeface="Arial" panose="020B0604020202020204" pitchFamily="34" charset="0"/>
                <a:cs typeface="Arial" panose="020B0604020202020204" pitchFamily="34" charset="0"/>
              </a:rPr>
              <a:t>	</a:t>
            </a:r>
            <a:r>
              <a:rPr lang="en-US" sz="3400" i="1" dirty="0" smtClean="0">
                <a:latin typeface="Arial" panose="020B0604020202020204" pitchFamily="34" charset="0"/>
                <a:cs typeface="Arial" panose="020B0604020202020204" pitchFamily="34" charset="0"/>
              </a:rPr>
              <a:t>b</a:t>
            </a:r>
            <a:r>
              <a:rPr lang="en-US" sz="3400" dirty="0" smtClean="0">
                <a:latin typeface="Arial" panose="020B0604020202020204" pitchFamily="34" charset="0"/>
                <a:cs typeface="Arial" panose="020B0604020202020204" pitchFamily="34" charset="0"/>
              </a:rPr>
              <a:t> </a:t>
            </a:r>
            <a:r>
              <a:rPr lang="en-US" sz="3400" dirty="0">
                <a:latin typeface="Arial" panose="020B0604020202020204" pitchFamily="34" charset="0"/>
                <a:cs typeface="Arial" panose="020B0604020202020204" pitchFamily="34" charset="0"/>
              </a:rPr>
              <a:t>= 180 - 90 - 42 = 48° (angle in a </a:t>
            </a:r>
            <a:r>
              <a:rPr lang="en-US" sz="3400" dirty="0" smtClean="0">
                <a:latin typeface="Arial" panose="020B0604020202020204" pitchFamily="34" charset="0"/>
                <a:cs typeface="Arial" panose="020B0604020202020204" pitchFamily="34" charset="0"/>
              </a:rPr>
              <a:t>	semicircle </a:t>
            </a:r>
            <a:r>
              <a:rPr lang="en-US" sz="3400" dirty="0">
                <a:latin typeface="Arial" panose="020B0604020202020204" pitchFamily="34" charset="0"/>
                <a:cs typeface="Arial" panose="020B0604020202020204" pitchFamily="34" charset="0"/>
              </a:rPr>
              <a:t>is 90° and angles in a </a:t>
            </a:r>
            <a:r>
              <a:rPr lang="en-US" sz="3400" dirty="0" smtClean="0">
                <a:latin typeface="Arial" panose="020B0604020202020204" pitchFamily="34" charset="0"/>
                <a:cs typeface="Arial" panose="020B0604020202020204" pitchFamily="34" charset="0"/>
              </a:rPr>
              <a:t>	triangle add </a:t>
            </a:r>
            <a:r>
              <a:rPr lang="en-US" sz="3400" dirty="0">
                <a:latin typeface="Arial" panose="020B0604020202020204" pitchFamily="34" charset="0"/>
                <a:cs typeface="Arial" panose="020B0604020202020204" pitchFamily="34" charset="0"/>
              </a:rPr>
              <a:t>to 180°) </a:t>
            </a:r>
            <a:br>
              <a:rPr lang="en-US" sz="3400" dirty="0">
                <a:latin typeface="Arial" panose="020B0604020202020204" pitchFamily="34" charset="0"/>
                <a:cs typeface="Arial" panose="020B0604020202020204" pitchFamily="34" charset="0"/>
              </a:rPr>
            </a:br>
            <a:r>
              <a:rPr lang="en-US" sz="3400" dirty="0" smtClean="0">
                <a:solidFill>
                  <a:srgbClr val="C00000"/>
                </a:solidFill>
                <a:latin typeface="Arial" panose="020B0604020202020204" pitchFamily="34" charset="0"/>
                <a:cs typeface="Arial" panose="020B0604020202020204" pitchFamily="34" charset="0"/>
              </a:rPr>
              <a:t>b.</a:t>
            </a:r>
            <a:r>
              <a:rPr lang="en-US" sz="3400" dirty="0" smtClean="0">
                <a:latin typeface="Arial" panose="020B0604020202020204" pitchFamily="34" charset="0"/>
                <a:cs typeface="Arial" panose="020B0604020202020204" pitchFamily="34" charset="0"/>
              </a:rPr>
              <a:t> 	</a:t>
            </a:r>
            <a:r>
              <a:rPr lang="en-US" sz="3400" i="1" dirty="0" smtClean="0">
                <a:latin typeface="Arial" panose="020B0604020202020204" pitchFamily="34" charset="0"/>
                <a:cs typeface="Arial" panose="020B0604020202020204" pitchFamily="34" charset="0"/>
              </a:rPr>
              <a:t>c</a:t>
            </a:r>
            <a:r>
              <a:rPr lang="en-US" sz="3400" dirty="0" smtClean="0">
                <a:latin typeface="Arial" panose="020B0604020202020204" pitchFamily="34" charset="0"/>
                <a:cs typeface="Arial" panose="020B0604020202020204" pitchFamily="34" charset="0"/>
              </a:rPr>
              <a:t> </a:t>
            </a:r>
            <a:r>
              <a:rPr lang="en-US" sz="3400" dirty="0">
                <a:latin typeface="Arial" panose="020B0604020202020204" pitchFamily="34" charset="0"/>
                <a:cs typeface="Arial" panose="020B0604020202020204" pitchFamily="34" charset="0"/>
              </a:rPr>
              <a:t>= 56° (angles at the </a:t>
            </a:r>
            <a:r>
              <a:rPr lang="en-US" sz="3400" dirty="0" smtClean="0">
                <a:latin typeface="Arial" panose="020B0604020202020204" pitchFamily="34" charset="0"/>
                <a:cs typeface="Arial" panose="020B0604020202020204" pitchFamily="34" charset="0"/>
              </a:rPr>
              <a:t>	circumference 	subtended </a:t>
            </a:r>
            <a:r>
              <a:rPr lang="en-US" sz="3400" dirty="0">
                <a:latin typeface="Arial" panose="020B0604020202020204" pitchFamily="34" charset="0"/>
                <a:cs typeface="Arial" panose="020B0604020202020204" pitchFamily="34" charset="0"/>
              </a:rPr>
              <a:t>by </a:t>
            </a:r>
            <a:r>
              <a:rPr lang="en-US" sz="3400" dirty="0" smtClean="0">
                <a:latin typeface="Arial" panose="020B0604020202020204" pitchFamily="34" charset="0"/>
                <a:cs typeface="Arial" panose="020B0604020202020204" pitchFamily="34" charset="0"/>
              </a:rPr>
              <a:t>the same arc are equal.</a:t>
            </a:r>
            <a:br>
              <a:rPr lang="en-US" sz="3400" dirty="0" smtClean="0">
                <a:latin typeface="Arial" panose="020B0604020202020204" pitchFamily="34" charset="0"/>
                <a:cs typeface="Arial" panose="020B0604020202020204" pitchFamily="34" charset="0"/>
              </a:rPr>
            </a:br>
            <a:r>
              <a:rPr lang="en-US" sz="3400" dirty="0" smtClean="0">
                <a:latin typeface="Arial" panose="020B0604020202020204" pitchFamily="34" charset="0"/>
                <a:cs typeface="Arial" panose="020B0604020202020204" pitchFamily="34" charset="0"/>
              </a:rPr>
              <a:t>	d </a:t>
            </a:r>
            <a:r>
              <a:rPr lang="en-US" sz="3400" dirty="0">
                <a:latin typeface="Arial" panose="020B0604020202020204" pitchFamily="34" charset="0"/>
                <a:cs typeface="Arial" panose="020B0604020202020204" pitchFamily="34" charset="0"/>
              </a:rPr>
              <a:t>= 34° (angle in a semicircle is 90° </a:t>
            </a:r>
            <a:r>
              <a:rPr lang="en-US" sz="3400" dirty="0" smtClean="0">
                <a:latin typeface="Arial" panose="020B0604020202020204" pitchFamily="34" charset="0"/>
                <a:cs typeface="Arial" panose="020B0604020202020204" pitchFamily="34" charset="0"/>
              </a:rPr>
              <a:t>	and angles </a:t>
            </a:r>
            <a:r>
              <a:rPr lang="en-US" sz="3400" dirty="0">
                <a:latin typeface="Arial" panose="020B0604020202020204" pitchFamily="34" charset="0"/>
                <a:cs typeface="Arial" panose="020B0604020202020204" pitchFamily="34" charset="0"/>
              </a:rPr>
              <a:t>in a triangle add to 180</a:t>
            </a:r>
            <a:r>
              <a:rPr lang="en-US" sz="3400" dirty="0" smtClean="0">
                <a:latin typeface="Arial" panose="020B0604020202020204" pitchFamily="34" charset="0"/>
                <a:cs typeface="Arial" panose="020B0604020202020204" pitchFamily="34" charset="0"/>
              </a:rPr>
              <a:t>°)</a:t>
            </a:r>
            <a:endParaRPr lang="pt-BR" sz="3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1037794"/>
      </p:ext>
    </p:extLst>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232202"/>
          </a:xfrm>
          <a:prstGeom prst="rect">
            <a:avLst/>
          </a:prstGeom>
        </p:spPr>
        <p:txBody>
          <a:bodyPr wrap="square">
            <a:spAutoFit/>
          </a:bodyPr>
          <a:lstStyle/>
          <a:p>
            <a:pPr marL="465138" indent="-465138">
              <a:spcAft>
                <a:spcPts val="0"/>
              </a:spcAft>
              <a:buClr>
                <a:srgbClr val="C00000"/>
              </a:buClr>
              <a:buFont typeface="+mj-lt"/>
              <a:buAutoNum type="arabicPeriod" startAt="4"/>
              <a:tabLst>
                <a:tab pos="966788" algn="l"/>
                <a:tab pos="3030538" algn="l"/>
                <a:tab pos="5265738" algn="l"/>
                <a:tab pos="6637338" algn="l"/>
              </a:tabLst>
            </a:pPr>
            <a:r>
              <a:rPr lang="en-US" sz="3370" dirty="0" smtClean="0">
                <a:solidFill>
                  <a:srgbClr val="C00000"/>
                </a:solidFill>
                <a:latin typeface="Arial" panose="020B0604020202020204" pitchFamily="34" charset="0"/>
                <a:cs typeface="Arial" panose="020B0604020202020204" pitchFamily="34" charset="0"/>
              </a:rPr>
              <a:t>c</a:t>
            </a:r>
            <a:r>
              <a:rPr lang="en-US" sz="3370" dirty="0">
                <a:solidFill>
                  <a:srgbClr val="C00000"/>
                </a:solidFill>
                <a:latin typeface="Arial" panose="020B0604020202020204" pitchFamily="34" charset="0"/>
                <a:cs typeface="Arial" panose="020B0604020202020204" pitchFamily="34" charset="0"/>
              </a:rPr>
              <a:t>.</a:t>
            </a:r>
            <a:r>
              <a:rPr lang="en-US" sz="3370" dirty="0">
                <a:latin typeface="Arial" panose="020B0604020202020204" pitchFamily="34" charset="0"/>
                <a:cs typeface="Arial" panose="020B0604020202020204" pitchFamily="34" charset="0"/>
              </a:rPr>
              <a:t> 	</a:t>
            </a:r>
            <a:r>
              <a:rPr lang="en-US" sz="3370" i="1" dirty="0" smtClean="0">
                <a:latin typeface="Arial" panose="020B0604020202020204" pitchFamily="34" charset="0"/>
                <a:cs typeface="Arial" panose="020B0604020202020204" pitchFamily="34" charset="0"/>
              </a:rPr>
              <a:t>e</a:t>
            </a:r>
            <a:r>
              <a:rPr lang="en-US" sz="3370" dirty="0" smtClean="0">
                <a:latin typeface="Arial" panose="020B0604020202020204" pitchFamily="34" charset="0"/>
                <a:cs typeface="Arial" panose="020B0604020202020204" pitchFamily="34" charset="0"/>
              </a:rPr>
              <a:t> = </a:t>
            </a:r>
            <a:r>
              <a:rPr lang="en-US" sz="3370" i="1" dirty="0" smtClean="0">
                <a:latin typeface="Arial" panose="020B0604020202020204" pitchFamily="34" charset="0"/>
                <a:cs typeface="Arial" panose="020B0604020202020204" pitchFamily="34" charset="0"/>
              </a:rPr>
              <a:t>f</a:t>
            </a:r>
            <a:r>
              <a:rPr lang="en-US" sz="3370" dirty="0" smtClean="0">
                <a:latin typeface="Arial" panose="020B0604020202020204" pitchFamily="34" charset="0"/>
                <a:cs typeface="Arial" panose="020B0604020202020204" pitchFamily="34" charset="0"/>
              </a:rPr>
              <a:t> = </a:t>
            </a:r>
            <a:r>
              <a:rPr lang="en-US" sz="3370" dirty="0">
                <a:latin typeface="Arial" panose="020B0604020202020204" pitchFamily="34" charset="0"/>
                <a:cs typeface="Arial" panose="020B0604020202020204" pitchFamily="34" charset="0"/>
              </a:rPr>
              <a:t>55° (the angle at the centre is </a:t>
            </a:r>
            <a:r>
              <a:rPr lang="en-US" sz="3370" dirty="0" smtClean="0">
                <a:latin typeface="Arial" panose="020B0604020202020204" pitchFamily="34" charset="0"/>
                <a:cs typeface="Arial" panose="020B0604020202020204" pitchFamily="34" charset="0"/>
              </a:rPr>
              <a:t>	twice the </a:t>
            </a:r>
            <a:r>
              <a:rPr lang="en-US" sz="3370" dirty="0">
                <a:latin typeface="Arial" panose="020B0604020202020204" pitchFamily="34" charset="0"/>
                <a:cs typeface="Arial" panose="020B0604020202020204" pitchFamily="34" charset="0"/>
              </a:rPr>
              <a:t>angle at the circumference </a:t>
            </a:r>
            <a:r>
              <a:rPr lang="en-US" sz="3370" dirty="0" smtClean="0">
                <a:latin typeface="Arial" panose="020B0604020202020204" pitchFamily="34" charset="0"/>
                <a:cs typeface="Arial" panose="020B0604020202020204" pitchFamily="34" charset="0"/>
              </a:rPr>
              <a:t>	subtended by </a:t>
            </a:r>
            <a:r>
              <a:rPr lang="en-US" sz="3370" dirty="0">
                <a:latin typeface="Arial" panose="020B0604020202020204" pitchFamily="34" charset="0"/>
                <a:cs typeface="Arial" panose="020B0604020202020204" pitchFamily="34" charset="0"/>
              </a:rPr>
              <a:t>the same arc</a:t>
            </a:r>
            <a:r>
              <a:rPr lang="en-US" sz="3370" dirty="0" smtClean="0">
                <a:latin typeface="Arial" panose="020B0604020202020204" pitchFamily="34" charset="0"/>
                <a:cs typeface="Arial" panose="020B0604020202020204" pitchFamily="34" charset="0"/>
              </a:rPr>
              <a:t>)</a:t>
            </a:r>
          </a:p>
          <a:p>
            <a:pPr marL="971550" lvl="1" indent="-514350">
              <a:spcAft>
                <a:spcPts val="0"/>
              </a:spcAft>
              <a:buClr>
                <a:srgbClr val="C00000"/>
              </a:buClr>
              <a:buFont typeface="+mj-lt"/>
              <a:buAutoNum type="alphaLcPeriod" startAt="4"/>
              <a:tabLst>
                <a:tab pos="966788" algn="l"/>
                <a:tab pos="3030538" algn="l"/>
                <a:tab pos="5265738" algn="l"/>
                <a:tab pos="6637338" algn="l"/>
              </a:tabLst>
            </a:pPr>
            <a:r>
              <a:rPr lang="en-US" sz="3370" i="1" dirty="0">
                <a:latin typeface="Arial" panose="020B0604020202020204" pitchFamily="34" charset="0"/>
                <a:cs typeface="Arial" panose="020B0604020202020204" pitchFamily="34" charset="0"/>
              </a:rPr>
              <a:t>g</a:t>
            </a:r>
            <a:r>
              <a:rPr lang="en-US" sz="3370" dirty="0">
                <a:latin typeface="Arial" panose="020B0604020202020204" pitchFamily="34" charset="0"/>
                <a:cs typeface="Arial" panose="020B0604020202020204" pitchFamily="34" charset="0"/>
              </a:rPr>
              <a:t> = </a:t>
            </a:r>
            <a:r>
              <a:rPr lang="en-US" sz="3370" i="1" dirty="0">
                <a:latin typeface="Arial" panose="020B0604020202020204" pitchFamily="34" charset="0"/>
                <a:cs typeface="Arial" panose="020B0604020202020204" pitchFamily="34" charset="0"/>
              </a:rPr>
              <a:t>h</a:t>
            </a:r>
            <a:r>
              <a:rPr lang="en-US" sz="3370" dirty="0">
                <a:latin typeface="Arial" panose="020B0604020202020204" pitchFamily="34" charset="0"/>
                <a:cs typeface="Arial" panose="020B0604020202020204" pitchFamily="34" charset="0"/>
              </a:rPr>
              <a:t> = (360° - 170°) + 2 = 95° (angles around a point add to 360°, the angle at the centre is twice the angle at the circumference subtended by the same arc)</a:t>
            </a:r>
          </a:p>
          <a:p>
            <a:pPr marL="514350" indent="-514350">
              <a:spcAft>
                <a:spcPts val="0"/>
              </a:spcAft>
              <a:buClr>
                <a:srgbClr val="C00000"/>
              </a:buClr>
              <a:buFont typeface="+mj-lt"/>
              <a:buAutoNum type="arabicPeriod" startAt="4"/>
              <a:tabLst>
                <a:tab pos="966788" algn="l"/>
                <a:tab pos="3030538" algn="l"/>
                <a:tab pos="5265738" algn="l"/>
                <a:tab pos="6637338" algn="l"/>
              </a:tabLst>
            </a:pPr>
            <a:r>
              <a:rPr lang="en-US" sz="3370" dirty="0" smtClean="0">
                <a:solidFill>
                  <a:srgbClr val="C00000"/>
                </a:solidFill>
                <a:latin typeface="Arial" panose="020B0604020202020204" pitchFamily="34" charset="0"/>
                <a:cs typeface="Arial" panose="020B0604020202020204" pitchFamily="34" charset="0"/>
              </a:rPr>
              <a:t>a.</a:t>
            </a:r>
            <a:r>
              <a:rPr lang="en-US" sz="3370" dirty="0" smtClean="0">
                <a:latin typeface="Arial" panose="020B0604020202020204" pitchFamily="34" charset="0"/>
                <a:cs typeface="Arial" panose="020B0604020202020204" pitchFamily="34" charset="0"/>
              </a:rPr>
              <a:t> </a:t>
            </a:r>
            <a:r>
              <a:rPr lang="en-US" sz="3370" i="1" dirty="0" smtClean="0">
                <a:latin typeface="Arial" panose="020B0604020202020204" pitchFamily="34" charset="0"/>
                <a:cs typeface="Arial" panose="020B0604020202020204" pitchFamily="34" charset="0"/>
              </a:rPr>
              <a:t>a</a:t>
            </a:r>
            <a:r>
              <a:rPr lang="en-US" sz="3370" dirty="0" smtClean="0">
                <a:latin typeface="Arial" panose="020B0604020202020204" pitchFamily="34" charset="0"/>
                <a:cs typeface="Arial" panose="020B0604020202020204" pitchFamily="34" charset="0"/>
              </a:rPr>
              <a:t> </a:t>
            </a:r>
            <a:r>
              <a:rPr lang="en-US" sz="3370" dirty="0">
                <a:latin typeface="Arial" panose="020B0604020202020204" pitchFamily="34" charset="0"/>
                <a:cs typeface="Arial" panose="020B0604020202020204" pitchFamily="34" charset="0"/>
              </a:rPr>
              <a:t>= 50°; </a:t>
            </a:r>
            <a:r>
              <a:rPr lang="en-US" sz="3370" i="1" dirty="0">
                <a:latin typeface="Arial" panose="020B0604020202020204" pitchFamily="34" charset="0"/>
                <a:cs typeface="Arial" panose="020B0604020202020204" pitchFamily="34" charset="0"/>
              </a:rPr>
              <a:t>b</a:t>
            </a:r>
            <a:r>
              <a:rPr lang="en-US" sz="3370" dirty="0">
                <a:latin typeface="Arial" panose="020B0604020202020204" pitchFamily="34" charset="0"/>
                <a:cs typeface="Arial" panose="020B0604020202020204" pitchFamily="34" charset="0"/>
              </a:rPr>
              <a:t> =260°; </a:t>
            </a:r>
            <a:r>
              <a:rPr lang="en-US" sz="3370" i="1" dirty="0">
                <a:latin typeface="Arial" panose="020B0604020202020204" pitchFamily="34" charset="0"/>
                <a:cs typeface="Arial" panose="020B0604020202020204" pitchFamily="34" charset="0"/>
              </a:rPr>
              <a:t>c</a:t>
            </a:r>
            <a:r>
              <a:rPr lang="en-US" sz="3370" dirty="0">
                <a:latin typeface="Arial" panose="020B0604020202020204" pitchFamily="34" charset="0"/>
                <a:cs typeface="Arial" panose="020B0604020202020204" pitchFamily="34" charset="0"/>
              </a:rPr>
              <a:t> = 130° </a:t>
            </a:r>
            <a:r>
              <a:rPr lang="en-US" sz="3370" dirty="0" smtClean="0">
                <a:latin typeface="Arial" panose="020B0604020202020204" pitchFamily="34" charset="0"/>
                <a:cs typeface="Arial" panose="020B0604020202020204" pitchFamily="34" charset="0"/>
              </a:rPr>
              <a:t/>
            </a:r>
            <a:br>
              <a:rPr lang="en-US" sz="3370" dirty="0" smtClean="0">
                <a:latin typeface="Arial" panose="020B0604020202020204" pitchFamily="34" charset="0"/>
                <a:cs typeface="Arial" panose="020B0604020202020204" pitchFamily="34" charset="0"/>
              </a:rPr>
            </a:br>
            <a:r>
              <a:rPr lang="en-US" sz="3370" dirty="0" smtClean="0">
                <a:solidFill>
                  <a:srgbClr val="C00000"/>
                </a:solidFill>
                <a:latin typeface="Arial" panose="020B0604020202020204" pitchFamily="34" charset="0"/>
                <a:cs typeface="Arial" panose="020B0604020202020204" pitchFamily="34" charset="0"/>
              </a:rPr>
              <a:t>b.</a:t>
            </a:r>
            <a:r>
              <a:rPr lang="en-US" sz="3370" dirty="0" smtClean="0">
                <a:latin typeface="Arial" panose="020B0604020202020204" pitchFamily="34" charset="0"/>
                <a:cs typeface="Arial" panose="020B0604020202020204" pitchFamily="34" charset="0"/>
              </a:rPr>
              <a:t> </a:t>
            </a:r>
            <a:r>
              <a:rPr lang="en-US" sz="3370" i="1" dirty="0" smtClean="0">
                <a:latin typeface="Arial" panose="020B0604020202020204" pitchFamily="34" charset="0"/>
                <a:cs typeface="Arial" panose="020B0604020202020204" pitchFamily="34" charset="0"/>
              </a:rPr>
              <a:t>a</a:t>
            </a:r>
            <a:r>
              <a:rPr lang="en-US" sz="3370" dirty="0" smtClean="0">
                <a:latin typeface="Arial" panose="020B0604020202020204" pitchFamily="34" charset="0"/>
                <a:cs typeface="Arial" panose="020B0604020202020204" pitchFamily="34" charset="0"/>
              </a:rPr>
              <a:t> </a:t>
            </a:r>
            <a:r>
              <a:rPr lang="en-US" sz="3370" dirty="0">
                <a:latin typeface="Arial" panose="020B0604020202020204" pitchFamily="34" charset="0"/>
                <a:cs typeface="Arial" panose="020B0604020202020204" pitchFamily="34" charset="0"/>
              </a:rPr>
              <a:t>- 100°; </a:t>
            </a:r>
            <a:r>
              <a:rPr lang="en-US" sz="3370" i="1" dirty="0">
                <a:latin typeface="Arial" panose="020B0604020202020204" pitchFamily="34" charset="0"/>
                <a:cs typeface="Arial" panose="020B0604020202020204" pitchFamily="34" charset="0"/>
              </a:rPr>
              <a:t>b</a:t>
            </a:r>
            <a:r>
              <a:rPr lang="en-US" sz="3370" dirty="0">
                <a:latin typeface="Arial" panose="020B0604020202020204" pitchFamily="34" charset="0"/>
                <a:cs typeface="Arial" panose="020B0604020202020204" pitchFamily="34" charset="0"/>
              </a:rPr>
              <a:t> = 160°; </a:t>
            </a:r>
            <a:r>
              <a:rPr lang="en-US" sz="3370" i="1" dirty="0">
                <a:latin typeface="Arial" panose="020B0604020202020204" pitchFamily="34" charset="0"/>
                <a:cs typeface="Arial" panose="020B0604020202020204" pitchFamily="34" charset="0"/>
              </a:rPr>
              <a:t>c</a:t>
            </a:r>
            <a:r>
              <a:rPr lang="en-US" sz="3370" dirty="0">
                <a:latin typeface="Arial" panose="020B0604020202020204" pitchFamily="34" charset="0"/>
                <a:cs typeface="Arial" panose="020B0604020202020204" pitchFamily="34" charset="0"/>
              </a:rPr>
              <a:t> = 80°</a:t>
            </a:r>
            <a:endParaRPr lang="pt-BR" sz="337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4007940"/>
      </p:ext>
    </p:extLst>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078313"/>
          </a:xfrm>
          <a:prstGeom prst="rect">
            <a:avLst/>
          </a:prstGeom>
        </p:spPr>
        <p:txBody>
          <a:bodyPr wrap="square">
            <a:spAutoFit/>
          </a:bodyPr>
          <a:lstStyle/>
          <a:p>
            <a:pPr marL="514350" indent="-514350">
              <a:spcAft>
                <a:spcPts val="0"/>
              </a:spcAft>
              <a:buClr>
                <a:srgbClr val="C00000"/>
              </a:buClr>
              <a:buFont typeface="+mj-lt"/>
              <a:buAutoNum type="arabicPeriod" startAt="6"/>
              <a:tabLst>
                <a:tab pos="966788" algn="l"/>
                <a:tab pos="2690813" algn="l"/>
                <a:tab pos="4795838" algn="l"/>
                <a:tab pos="6637338" algn="l"/>
              </a:tabLst>
            </a:pPr>
            <a:r>
              <a:rPr lang="en-US" sz="3600" dirty="0" smtClean="0">
                <a:solidFill>
                  <a:srgbClr val="C00000"/>
                </a:solidFill>
                <a:latin typeface="Arial" panose="020B0604020202020204" pitchFamily="34" charset="0"/>
                <a:cs typeface="Arial" panose="020B0604020202020204" pitchFamily="34" charset="0"/>
              </a:rPr>
              <a:t>a.</a:t>
            </a:r>
            <a:r>
              <a:rPr lang="en-US" sz="3600" dirty="0" smtClean="0">
                <a:latin typeface="Arial" panose="020B0604020202020204" pitchFamily="34" charset="0"/>
                <a:cs typeface="Arial" panose="020B0604020202020204" pitchFamily="34" charset="0"/>
              </a:rPr>
              <a:t> 2</a:t>
            </a:r>
            <a:r>
              <a:rPr lang="en-US" sz="3600" i="1" dirty="0" smtClean="0">
                <a:latin typeface="Arial" panose="020B0604020202020204" pitchFamily="34" charset="0"/>
                <a:cs typeface="Arial" panose="020B0604020202020204" pitchFamily="34" charset="0"/>
              </a:rPr>
              <a:t>x</a:t>
            </a:r>
            <a:r>
              <a:rPr lang="en-US" sz="3600" dirty="0" smtClean="0">
                <a:latin typeface="Arial" panose="020B0604020202020204" pitchFamily="34" charset="0"/>
                <a:cs typeface="Arial" panose="020B0604020202020204" pitchFamily="34" charset="0"/>
              </a:rPr>
              <a:t> 	</a:t>
            </a:r>
            <a:r>
              <a:rPr lang="en-US" sz="3600" dirty="0" smtClean="0">
                <a:solidFill>
                  <a:srgbClr val="C00000"/>
                </a:solidFill>
                <a:latin typeface="Arial" panose="020B0604020202020204" pitchFamily="34" charset="0"/>
                <a:cs typeface="Arial" panose="020B0604020202020204" pitchFamily="34" charset="0"/>
              </a:rPr>
              <a:t>b.</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2</a:t>
            </a:r>
            <a:r>
              <a:rPr lang="en-US" sz="3600" i="1" dirty="0">
                <a:latin typeface="Arial" panose="020B0604020202020204" pitchFamily="34" charset="0"/>
                <a:cs typeface="Arial" panose="020B0604020202020204" pitchFamily="34" charset="0"/>
              </a:rPr>
              <a:t>y</a:t>
            </a:r>
            <a:r>
              <a:rPr lang="en-US" sz="3600" dirty="0">
                <a:latin typeface="Arial" panose="020B0604020202020204" pitchFamily="34" charset="0"/>
                <a:cs typeface="Arial" panose="020B0604020202020204" pitchFamily="34" charset="0"/>
              </a:rPr>
              <a:t> </a:t>
            </a:r>
            <a:r>
              <a:rPr lang="en-US" sz="3600" dirty="0" smtClean="0">
                <a:latin typeface="Arial" panose="020B0604020202020204" pitchFamily="34" charset="0"/>
                <a:cs typeface="Arial" panose="020B0604020202020204" pitchFamily="34" charset="0"/>
              </a:rPr>
              <a:t>	</a:t>
            </a:r>
            <a:r>
              <a:rPr lang="en-US" sz="3600" dirty="0" smtClean="0">
                <a:solidFill>
                  <a:srgbClr val="C00000"/>
                </a:solidFill>
                <a:latin typeface="Arial" panose="020B0604020202020204" pitchFamily="34" charset="0"/>
                <a:cs typeface="Arial" panose="020B0604020202020204" pitchFamily="34" charset="0"/>
              </a:rPr>
              <a:t>c.</a:t>
            </a:r>
            <a:r>
              <a:rPr lang="en-US" sz="3600" dirty="0" smtClean="0">
                <a:latin typeface="Arial" panose="020B0604020202020204" pitchFamily="34" charset="0"/>
                <a:cs typeface="Arial" panose="020B0604020202020204" pitchFamily="34" charset="0"/>
              </a:rPr>
              <a:t> 2</a:t>
            </a:r>
            <a:r>
              <a:rPr lang="en-US" sz="3600" i="1" dirty="0" smtClean="0">
                <a:latin typeface="Arial" panose="020B0604020202020204" pitchFamily="34" charset="0"/>
                <a:cs typeface="Arial" panose="020B0604020202020204" pitchFamily="34" charset="0"/>
              </a:rPr>
              <a:t>x</a:t>
            </a:r>
            <a:r>
              <a:rPr lang="en-US" sz="3600" dirty="0" smtClean="0">
                <a:latin typeface="Arial" panose="020B0604020202020204" pitchFamily="34" charset="0"/>
                <a:cs typeface="Arial" panose="020B0604020202020204" pitchFamily="34" charset="0"/>
              </a:rPr>
              <a:t> + 2</a:t>
            </a:r>
            <a:r>
              <a:rPr lang="en-US" sz="3600" i="1" dirty="0" smtClean="0">
                <a:latin typeface="Arial" panose="020B0604020202020204" pitchFamily="34" charset="0"/>
                <a:cs typeface="Arial" panose="020B0604020202020204" pitchFamily="34" charset="0"/>
              </a:rPr>
              <a:t>y</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a:t>
            </a:r>
            <a:r>
              <a:rPr lang="en-US" sz="3600" dirty="0" smtClean="0">
                <a:latin typeface="Arial" panose="020B0604020202020204" pitchFamily="34" charset="0"/>
                <a:cs typeface="Arial" panose="020B0604020202020204" pitchFamily="34" charset="0"/>
              </a:rPr>
              <a:t>360°</a:t>
            </a:r>
            <a:br>
              <a:rPr lang="en-US" sz="3600" dirty="0" smtClean="0">
                <a:latin typeface="Arial" panose="020B0604020202020204" pitchFamily="34" charset="0"/>
                <a:cs typeface="Arial" panose="020B0604020202020204" pitchFamily="34" charset="0"/>
              </a:rPr>
            </a:br>
            <a:r>
              <a:rPr lang="en-US" sz="3600" dirty="0" smtClean="0">
                <a:solidFill>
                  <a:srgbClr val="C00000"/>
                </a:solidFill>
                <a:latin typeface="Arial" panose="020B0604020202020204" pitchFamily="34" charset="0"/>
                <a:cs typeface="Arial" panose="020B0604020202020204" pitchFamily="34" charset="0"/>
              </a:rPr>
              <a:t>d.</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2(</a:t>
            </a:r>
            <a:r>
              <a:rPr lang="en-US" sz="3600" i="1" dirty="0">
                <a:latin typeface="Arial" panose="020B0604020202020204" pitchFamily="34" charset="0"/>
                <a:cs typeface="Arial" panose="020B0604020202020204" pitchFamily="34" charset="0"/>
              </a:rPr>
              <a:t>x</a:t>
            </a:r>
            <a:r>
              <a:rPr lang="en-US" sz="3600" dirty="0">
                <a:latin typeface="Arial" panose="020B0604020202020204" pitchFamily="34" charset="0"/>
                <a:cs typeface="Arial" panose="020B0604020202020204" pitchFamily="34" charset="0"/>
              </a:rPr>
              <a:t> + </a:t>
            </a:r>
            <a:r>
              <a:rPr lang="en-US" sz="3600" i="1" dirty="0">
                <a:latin typeface="Arial" panose="020B0604020202020204" pitchFamily="34" charset="0"/>
                <a:cs typeface="Arial" panose="020B0604020202020204" pitchFamily="34" charset="0"/>
              </a:rPr>
              <a:t>y</a:t>
            </a:r>
            <a:r>
              <a:rPr lang="en-US" sz="3600" dirty="0">
                <a:latin typeface="Arial" panose="020B0604020202020204" pitchFamily="34" charset="0"/>
                <a:cs typeface="Arial" panose="020B0604020202020204" pitchFamily="34" charset="0"/>
              </a:rPr>
              <a:t>) = 2 x 180. so </a:t>
            </a:r>
            <a:r>
              <a:rPr lang="en-US" sz="3600" i="1" dirty="0" smtClean="0">
                <a:latin typeface="Arial" panose="020B0604020202020204" pitchFamily="34" charset="0"/>
                <a:cs typeface="Arial" panose="020B0604020202020204" pitchFamily="34" charset="0"/>
              </a:rPr>
              <a:t>x</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a:t>
            </a:r>
            <a:r>
              <a:rPr lang="en-US" sz="3600" i="1" dirty="0">
                <a:latin typeface="Arial" panose="020B0604020202020204" pitchFamily="34" charset="0"/>
                <a:cs typeface="Arial" panose="020B0604020202020204" pitchFamily="34" charset="0"/>
              </a:rPr>
              <a:t>y</a:t>
            </a:r>
            <a:r>
              <a:rPr lang="en-US" sz="3600" dirty="0">
                <a:latin typeface="Arial" panose="020B0604020202020204" pitchFamily="34" charset="0"/>
                <a:cs typeface="Arial" panose="020B0604020202020204" pitchFamily="34" charset="0"/>
              </a:rPr>
              <a:t> = 180</a:t>
            </a:r>
          </a:p>
          <a:p>
            <a:pPr marL="465138" indent="-465138">
              <a:spcAft>
                <a:spcPts val="0"/>
              </a:spcAft>
              <a:buClr>
                <a:srgbClr val="C00000"/>
              </a:buClr>
              <a:buFont typeface="+mj-lt"/>
              <a:buAutoNum type="arabicPeriod" startAt="6"/>
              <a:tabLst>
                <a:tab pos="966788" algn="l"/>
                <a:tab pos="3030538" algn="l"/>
                <a:tab pos="5265738" algn="l"/>
                <a:tab pos="6637338" algn="l"/>
              </a:tabLst>
            </a:pPr>
            <a:r>
              <a:rPr lang="en-US" sz="3600" dirty="0" smtClean="0">
                <a:solidFill>
                  <a:srgbClr val="C00000"/>
                </a:solidFill>
                <a:latin typeface="Arial" panose="020B0604020202020204" pitchFamily="34" charset="0"/>
                <a:cs typeface="Arial" panose="020B0604020202020204" pitchFamily="34" charset="0"/>
              </a:rPr>
              <a:t>a.</a:t>
            </a:r>
            <a:r>
              <a:rPr lang="en-US" sz="3600" dirty="0" smtClean="0">
                <a:latin typeface="Arial" panose="020B0604020202020204" pitchFamily="34" charset="0"/>
                <a:cs typeface="Arial" panose="020B0604020202020204" pitchFamily="34" charset="0"/>
              </a:rPr>
              <a:t> </a:t>
            </a:r>
            <a:r>
              <a:rPr lang="en-US" sz="3600" i="1" dirty="0" smtClean="0">
                <a:latin typeface="Arial" panose="020B0604020202020204" pitchFamily="34" charset="0"/>
                <a:cs typeface="Arial" panose="020B0604020202020204" pitchFamily="34" charset="0"/>
              </a:rPr>
              <a:t>a</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85° (angles on a straight </a:t>
            </a:r>
            <a:r>
              <a:rPr lang="en-US" sz="3600" dirty="0" smtClean="0">
                <a:latin typeface="Arial" panose="020B0604020202020204" pitchFamily="34" charset="0"/>
                <a:cs typeface="Arial" panose="020B0604020202020204" pitchFamily="34" charset="0"/>
              </a:rPr>
              <a:t>line)</a:t>
            </a:r>
            <a:br>
              <a:rPr lang="en-US" sz="3600"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	</a:t>
            </a:r>
            <a:r>
              <a:rPr lang="en-US" sz="3600" i="1" dirty="0" smtClean="0">
                <a:latin typeface="Arial" panose="020B0604020202020204" pitchFamily="34" charset="0"/>
                <a:cs typeface="Arial" panose="020B0604020202020204" pitchFamily="34" charset="0"/>
              </a:rPr>
              <a:t>b</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95° (opposite angles of a cyclic </a:t>
            </a:r>
            <a:r>
              <a:rPr lang="en-US" sz="3600" dirty="0" smtClean="0">
                <a:latin typeface="Arial" panose="020B0604020202020204" pitchFamily="34" charset="0"/>
                <a:cs typeface="Arial" panose="020B0604020202020204" pitchFamily="34" charset="0"/>
              </a:rPr>
              <a:t>	quadrilateral </a:t>
            </a:r>
            <a:r>
              <a:rPr lang="en-US" sz="3600" dirty="0">
                <a:latin typeface="Arial" panose="020B0604020202020204" pitchFamily="34" charset="0"/>
                <a:cs typeface="Arial" panose="020B0604020202020204" pitchFamily="34" charset="0"/>
              </a:rPr>
              <a:t>add to </a:t>
            </a:r>
            <a:r>
              <a:rPr lang="en-US" sz="3600" dirty="0" smtClean="0">
                <a:latin typeface="Arial" panose="020B0604020202020204" pitchFamily="34" charset="0"/>
                <a:cs typeface="Arial" panose="020B0604020202020204" pitchFamily="34" charset="0"/>
              </a:rPr>
              <a:t>180°</a:t>
            </a:r>
          </a:p>
          <a:p>
            <a:pPr marL="971550" lvl="1" indent="-514350">
              <a:spcAft>
                <a:spcPts val="0"/>
              </a:spcAft>
              <a:buClr>
                <a:srgbClr val="C00000"/>
              </a:buClr>
              <a:buFont typeface="+mj-lt"/>
              <a:buAutoNum type="alphaLcPeriod" startAt="2"/>
              <a:tabLst>
                <a:tab pos="966788" algn="l"/>
                <a:tab pos="3030538" algn="l"/>
                <a:tab pos="5265738" algn="l"/>
                <a:tab pos="6637338" algn="l"/>
              </a:tabLst>
            </a:pPr>
            <a:r>
              <a:rPr lang="en-US" sz="3600" i="1" dirty="0" smtClean="0">
                <a:latin typeface="Arial" panose="020B0604020202020204" pitchFamily="34" charset="0"/>
                <a:cs typeface="Arial" panose="020B0604020202020204" pitchFamily="34" charset="0"/>
              </a:rPr>
              <a:t>c</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105° and </a:t>
            </a:r>
            <a:r>
              <a:rPr lang="en-US" sz="3600" i="1" dirty="0">
                <a:latin typeface="Arial" panose="020B0604020202020204" pitchFamily="34" charset="0"/>
                <a:cs typeface="Arial" panose="020B0604020202020204" pitchFamily="34" charset="0"/>
              </a:rPr>
              <a:t>e</a:t>
            </a:r>
            <a:r>
              <a:rPr lang="en-US" sz="3600" dirty="0">
                <a:latin typeface="Arial" panose="020B0604020202020204" pitchFamily="34" charset="0"/>
                <a:cs typeface="Arial" panose="020B0604020202020204" pitchFamily="34" charset="0"/>
              </a:rPr>
              <a:t> = 98° (angles on a straight line) </a:t>
            </a:r>
            <a:r>
              <a:rPr lang="en-US" sz="3600" dirty="0" smtClean="0">
                <a:latin typeface="Arial" panose="020B0604020202020204" pitchFamily="34" charset="0"/>
                <a:cs typeface="Arial" panose="020B0604020202020204" pitchFamily="34" charset="0"/>
              </a:rPr>
              <a:t/>
            </a:r>
            <a:br>
              <a:rPr lang="en-US" sz="3600" dirty="0" smtClean="0">
                <a:latin typeface="Arial" panose="020B0604020202020204" pitchFamily="34" charset="0"/>
                <a:cs typeface="Arial" panose="020B0604020202020204" pitchFamily="34" charset="0"/>
              </a:rPr>
            </a:br>
            <a:r>
              <a:rPr lang="en-US" sz="3600" i="1" dirty="0" smtClean="0">
                <a:latin typeface="Arial" panose="020B0604020202020204" pitchFamily="34" charset="0"/>
                <a:cs typeface="Arial" panose="020B0604020202020204" pitchFamily="34" charset="0"/>
              </a:rPr>
              <a:t>d</a:t>
            </a:r>
            <a:r>
              <a:rPr lang="en-US" sz="3600" dirty="0" smtClean="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75° </a:t>
            </a:r>
            <a:r>
              <a:rPr lang="en-US" sz="3600" dirty="0" smtClean="0">
                <a:latin typeface="Arial" panose="020B0604020202020204" pitchFamily="34" charset="0"/>
                <a:cs typeface="Arial" panose="020B0604020202020204" pitchFamily="34" charset="0"/>
              </a:rPr>
              <a:t>and </a:t>
            </a:r>
            <a:r>
              <a:rPr lang="en-US" sz="3600" i="1" dirty="0" smtClean="0">
                <a:latin typeface="Arial" panose="020B0604020202020204" pitchFamily="34" charset="0"/>
                <a:cs typeface="Arial" panose="020B0604020202020204" pitchFamily="34" charset="0"/>
              </a:rPr>
              <a:t>f</a:t>
            </a:r>
            <a:r>
              <a:rPr lang="en-US" sz="3600" dirty="0" smtClean="0">
                <a:latin typeface="Arial" panose="020B0604020202020204" pitchFamily="34" charset="0"/>
                <a:cs typeface="Arial" panose="020B0604020202020204" pitchFamily="34" charset="0"/>
              </a:rPr>
              <a:t> = </a:t>
            </a:r>
            <a:r>
              <a:rPr lang="en-US" sz="3600" dirty="0">
                <a:latin typeface="Arial" panose="020B0604020202020204" pitchFamily="34" charset="0"/>
                <a:cs typeface="Arial" panose="020B0604020202020204" pitchFamily="34" charset="0"/>
              </a:rPr>
              <a:t>82°(opposite angles of a cyclic quadrilateral add to 180°)</a:t>
            </a:r>
            <a:endParaRPr lang="pt-BR" sz="3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0325380"/>
      </p:ext>
    </p:extLst>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262979"/>
          </a:xfrm>
          <a:prstGeom prst="rect">
            <a:avLst/>
          </a:prstGeom>
        </p:spPr>
        <p:txBody>
          <a:bodyPr wrap="square">
            <a:spAutoFit/>
          </a:bodyPr>
          <a:lstStyle/>
          <a:p>
            <a:pPr marL="569913" indent="-569913">
              <a:spcAft>
                <a:spcPts val="0"/>
              </a:spcAft>
              <a:buClr>
                <a:srgbClr val="C00000"/>
              </a:buClr>
              <a:buFont typeface="+mj-lt"/>
              <a:buAutoNum type="arabicPeriod" startAt="8"/>
              <a:tabLst>
                <a:tab pos="1258888" algn="l"/>
                <a:tab pos="2690813" algn="l"/>
                <a:tab pos="4795838" algn="l"/>
                <a:tab pos="6637338" algn="l"/>
              </a:tabLst>
            </a:pPr>
            <a:r>
              <a:rPr lang="en-US" sz="4200" dirty="0" smtClean="0">
                <a:solidFill>
                  <a:srgbClr val="C00000"/>
                </a:solidFill>
                <a:latin typeface="Arial" panose="020B0604020202020204" pitchFamily="34" charset="0"/>
                <a:cs typeface="Arial" panose="020B0604020202020204" pitchFamily="34" charset="0"/>
              </a:rPr>
              <a:t>a.</a:t>
            </a:r>
            <a:r>
              <a:rPr lang="en-US" sz="4200" dirty="0">
                <a:latin typeface="Arial" panose="020B0604020202020204" pitchFamily="34" charset="0"/>
                <a:cs typeface="Arial" panose="020B0604020202020204" pitchFamily="34" charset="0"/>
              </a:rPr>
              <a:t> </a:t>
            </a:r>
            <a:r>
              <a:rPr lang="en-US" sz="4200" dirty="0" smtClean="0">
                <a:latin typeface="Arial" panose="020B0604020202020204" pitchFamily="34" charset="0"/>
                <a:cs typeface="Arial" panose="020B0604020202020204" pitchFamily="34" charset="0"/>
              </a:rPr>
              <a:t>	Students’ own drawing</a:t>
            </a:r>
          </a:p>
          <a:p>
            <a:pPr marL="1258888" lvl="1" indent="-688975">
              <a:spcAft>
                <a:spcPts val="0"/>
              </a:spcAft>
              <a:buClr>
                <a:srgbClr val="C00000"/>
              </a:buClr>
              <a:buFont typeface="+mj-lt"/>
              <a:buAutoNum type="alphaLcPeriod" startAt="2"/>
              <a:tabLst>
                <a:tab pos="1258888" algn="l"/>
                <a:tab pos="2690813" algn="l"/>
                <a:tab pos="4795838" algn="l"/>
                <a:tab pos="6637338" algn="l"/>
              </a:tabLst>
            </a:pPr>
            <a:r>
              <a:rPr lang="en-US" sz="4200" dirty="0" smtClean="0">
                <a:latin typeface="Arial" panose="020B0604020202020204" pitchFamily="34" charset="0"/>
                <a:cs typeface="Arial" panose="020B0604020202020204" pitchFamily="34" charset="0"/>
              </a:rPr>
              <a:t>Angle </a:t>
            </a:r>
            <a:r>
              <a:rPr lang="en-US" sz="4200" i="1" dirty="0" smtClean="0">
                <a:latin typeface="Arial" panose="020B0604020202020204" pitchFamily="34" charset="0"/>
                <a:cs typeface="Arial" panose="020B0604020202020204" pitchFamily="34" charset="0"/>
              </a:rPr>
              <a:t>x</a:t>
            </a:r>
            <a:r>
              <a:rPr lang="en-US" sz="4200" dirty="0" smtClean="0">
                <a:latin typeface="Arial" panose="020B0604020202020204" pitchFamily="34" charset="0"/>
                <a:cs typeface="Arial" panose="020B0604020202020204" pitchFamily="34" charset="0"/>
              </a:rPr>
              <a:t> </a:t>
            </a:r>
            <a:r>
              <a:rPr lang="en-US" sz="4200" dirty="0">
                <a:latin typeface="Arial" panose="020B0604020202020204" pitchFamily="34" charset="0"/>
                <a:cs typeface="Arial" panose="020B0604020202020204" pitchFamily="34" charset="0"/>
              </a:rPr>
              <a:t>+ angle </a:t>
            </a:r>
            <a:r>
              <a:rPr lang="en-US" sz="4200" i="1" dirty="0">
                <a:latin typeface="Arial" panose="020B0604020202020204" pitchFamily="34" charset="0"/>
                <a:cs typeface="Arial" panose="020B0604020202020204" pitchFamily="34" charset="0"/>
              </a:rPr>
              <a:t>y</a:t>
            </a:r>
            <a:r>
              <a:rPr lang="en-US" sz="4200" dirty="0">
                <a:latin typeface="Arial" panose="020B0604020202020204" pitchFamily="34" charset="0"/>
                <a:cs typeface="Arial" panose="020B0604020202020204" pitchFamily="34" charset="0"/>
              </a:rPr>
              <a:t> = 180° because </a:t>
            </a:r>
            <a:r>
              <a:rPr lang="en-US" sz="4200" dirty="0" smtClean="0">
                <a:latin typeface="Arial" panose="020B0604020202020204" pitchFamily="34" charset="0"/>
                <a:cs typeface="Arial" panose="020B0604020202020204" pitchFamily="34" charset="0"/>
              </a:rPr>
              <a:t>angles </a:t>
            </a:r>
            <a:r>
              <a:rPr lang="en-US" sz="4200" dirty="0">
                <a:latin typeface="Arial" panose="020B0604020202020204" pitchFamily="34" charset="0"/>
                <a:cs typeface="Arial" panose="020B0604020202020204" pitchFamily="34" charset="0"/>
              </a:rPr>
              <a:t>on a straight line add to </a:t>
            </a:r>
            <a:r>
              <a:rPr lang="en-US" sz="4200" dirty="0" smtClean="0">
                <a:latin typeface="Arial" panose="020B0604020202020204" pitchFamily="34" charset="0"/>
                <a:cs typeface="Arial" panose="020B0604020202020204" pitchFamily="34" charset="0"/>
              </a:rPr>
              <a:t>180°.</a:t>
            </a:r>
            <a:r>
              <a:rPr lang="en-US" sz="4200" dirty="0">
                <a:latin typeface="Arial" panose="020B0604020202020204" pitchFamily="34" charset="0"/>
                <a:cs typeface="Arial" panose="020B0604020202020204" pitchFamily="34" charset="0"/>
              </a:rPr>
              <a:t/>
            </a:r>
            <a:br>
              <a:rPr lang="en-US" sz="4200" dirty="0">
                <a:latin typeface="Arial" panose="020B0604020202020204" pitchFamily="34" charset="0"/>
                <a:cs typeface="Arial" panose="020B0604020202020204" pitchFamily="34" charset="0"/>
              </a:rPr>
            </a:br>
            <a:r>
              <a:rPr lang="en-US" sz="4200" dirty="0" smtClean="0">
                <a:latin typeface="Arial" panose="020B0604020202020204" pitchFamily="34" charset="0"/>
                <a:cs typeface="Arial" panose="020B0604020202020204" pitchFamily="34" charset="0"/>
              </a:rPr>
              <a:t>Angle </a:t>
            </a:r>
            <a:r>
              <a:rPr lang="en-US" sz="4200" i="1" dirty="0" smtClean="0">
                <a:latin typeface="Arial" panose="020B0604020202020204" pitchFamily="34" charset="0"/>
                <a:cs typeface="Arial" panose="020B0604020202020204" pitchFamily="34" charset="0"/>
              </a:rPr>
              <a:t>x</a:t>
            </a:r>
            <a:r>
              <a:rPr lang="en-US" sz="4200" dirty="0" smtClean="0">
                <a:latin typeface="Arial" panose="020B0604020202020204" pitchFamily="34" charset="0"/>
                <a:cs typeface="Arial" panose="020B0604020202020204" pitchFamily="34" charset="0"/>
              </a:rPr>
              <a:t> </a:t>
            </a:r>
            <a:r>
              <a:rPr lang="en-US" sz="4200" dirty="0">
                <a:latin typeface="Arial" panose="020B0604020202020204" pitchFamily="34" charset="0"/>
                <a:cs typeface="Arial" panose="020B0604020202020204" pitchFamily="34" charset="0"/>
              </a:rPr>
              <a:t>+ angle </a:t>
            </a:r>
            <a:r>
              <a:rPr lang="en-US" sz="4200" i="1" dirty="0">
                <a:latin typeface="Arial" panose="020B0604020202020204" pitchFamily="34" charset="0"/>
                <a:cs typeface="Arial" panose="020B0604020202020204" pitchFamily="34" charset="0"/>
              </a:rPr>
              <a:t>z</a:t>
            </a:r>
            <a:r>
              <a:rPr lang="en-US" sz="4200" dirty="0">
                <a:latin typeface="Arial" panose="020B0604020202020204" pitchFamily="34" charset="0"/>
                <a:cs typeface="Arial" panose="020B0604020202020204" pitchFamily="34" charset="0"/>
              </a:rPr>
              <a:t> = 180° because </a:t>
            </a:r>
            <a:r>
              <a:rPr lang="en-US" sz="4200" dirty="0" smtClean="0">
                <a:latin typeface="Arial" panose="020B0604020202020204" pitchFamily="34" charset="0"/>
                <a:cs typeface="Arial" panose="020B0604020202020204" pitchFamily="34" charset="0"/>
              </a:rPr>
              <a:t>opposite </a:t>
            </a:r>
            <a:r>
              <a:rPr lang="en-US" sz="4200" dirty="0">
                <a:latin typeface="Arial" panose="020B0604020202020204" pitchFamily="34" charset="0"/>
                <a:cs typeface="Arial" panose="020B0604020202020204" pitchFamily="34" charset="0"/>
              </a:rPr>
              <a:t>angles of a cyclic </a:t>
            </a:r>
            <a:r>
              <a:rPr lang="en-US" sz="4200" dirty="0" smtClean="0">
                <a:latin typeface="Arial" panose="020B0604020202020204" pitchFamily="34" charset="0"/>
                <a:cs typeface="Arial" panose="020B0604020202020204" pitchFamily="34" charset="0"/>
              </a:rPr>
              <a:t>quadrilateral </a:t>
            </a:r>
            <a:r>
              <a:rPr lang="en-US" sz="4200" dirty="0">
                <a:latin typeface="Arial" panose="020B0604020202020204" pitchFamily="34" charset="0"/>
                <a:cs typeface="Arial" panose="020B0604020202020204" pitchFamily="34" charset="0"/>
              </a:rPr>
              <a:t>add to 180</a:t>
            </a:r>
            <a:r>
              <a:rPr lang="en-US" sz="4200" dirty="0" smtClean="0">
                <a:latin typeface="Arial" panose="020B0604020202020204" pitchFamily="34" charset="0"/>
                <a:cs typeface="Arial" panose="020B0604020202020204" pitchFamily="34" charset="0"/>
              </a:rPr>
              <a:t>°.</a:t>
            </a:r>
            <a:endParaRPr lang="pt-BR" sz="4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447992"/>
      </p:ext>
    </p:extLst>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569913" indent="-569913">
              <a:spcAft>
                <a:spcPts val="0"/>
              </a:spcAft>
              <a:buClr>
                <a:srgbClr val="C00000"/>
              </a:buClr>
              <a:buFont typeface="+mj-lt"/>
              <a:buAutoNum type="arabicPeriod" startAt="9"/>
              <a:tabLst>
                <a:tab pos="1087438" algn="l"/>
                <a:tab pos="2690813" algn="l"/>
                <a:tab pos="4795838" algn="l"/>
                <a:tab pos="6637338" algn="l"/>
              </a:tabLst>
            </a:pPr>
            <a:r>
              <a:rPr lang="en-US" sz="3200" dirty="0" smtClean="0">
                <a:solidFill>
                  <a:srgbClr val="C00000"/>
                </a:solidFill>
                <a:latin typeface="Arial" panose="020B0604020202020204" pitchFamily="34" charset="0"/>
                <a:cs typeface="Arial" panose="020B0604020202020204" pitchFamily="34" charset="0"/>
              </a:rPr>
              <a:t>a.</a:t>
            </a:r>
            <a:r>
              <a:rPr lang="en-US" sz="3200" dirty="0" smtClean="0">
                <a:latin typeface="Arial" panose="020B0604020202020204" pitchFamily="34" charset="0"/>
                <a:cs typeface="Arial" panose="020B0604020202020204" pitchFamily="34" charset="0"/>
              </a:rPr>
              <a:t> 	</a:t>
            </a:r>
            <a:r>
              <a:rPr lang="en-US" sz="3200" i="1" dirty="0" smtClean="0">
                <a:latin typeface="Arial" panose="020B0604020202020204" pitchFamily="34" charset="0"/>
                <a:cs typeface="Arial" panose="020B0604020202020204" pitchFamily="34" charset="0"/>
              </a:rPr>
              <a:t>a</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72° (opposite angles of a cyclic </a:t>
            </a:r>
            <a:r>
              <a:rPr lang="en-US" sz="3200" dirty="0" smtClean="0">
                <a:latin typeface="Arial" panose="020B0604020202020204" pitchFamily="34" charset="0"/>
                <a:cs typeface="Arial" panose="020B0604020202020204" pitchFamily="34" charset="0"/>
              </a:rPr>
              <a:t>	quadrilateral add to </a:t>
            </a:r>
            <a:r>
              <a:rPr lang="en-US" sz="3200" dirty="0">
                <a:latin typeface="Arial" panose="020B0604020202020204" pitchFamily="34" charset="0"/>
                <a:cs typeface="Arial" panose="020B0604020202020204" pitchFamily="34" charset="0"/>
              </a:rPr>
              <a:t>180</a:t>
            </a:r>
            <a:r>
              <a:rPr lang="en-US" sz="3200" dirty="0" smtClean="0">
                <a:latin typeface="Arial" panose="020B0604020202020204" pitchFamily="34" charset="0"/>
                <a:cs typeface="Arial" panose="020B0604020202020204" pitchFamily="34" charset="0"/>
              </a:rPr>
              <a:t>°)</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	</a:t>
            </a:r>
            <a:r>
              <a:rPr lang="en-US" sz="3200" i="1" dirty="0" smtClean="0">
                <a:latin typeface="Arial" panose="020B0604020202020204" pitchFamily="34" charset="0"/>
                <a:cs typeface="Arial" panose="020B0604020202020204" pitchFamily="34" charset="0"/>
              </a:rPr>
              <a:t>b</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108° (angles on a straight line </a:t>
            </a:r>
            <a:r>
              <a:rPr lang="en-US" sz="3200" dirty="0" smtClean="0">
                <a:latin typeface="Arial" panose="020B0604020202020204" pitchFamily="34" charset="0"/>
                <a:cs typeface="Arial" panose="020B0604020202020204" pitchFamily="34" charset="0"/>
              </a:rPr>
              <a:t>	add 	to </a:t>
            </a:r>
            <a:r>
              <a:rPr lang="en-US" sz="3200" dirty="0">
                <a:latin typeface="Arial" panose="020B0604020202020204" pitchFamily="34" charset="0"/>
                <a:cs typeface="Arial" panose="020B0604020202020204" pitchFamily="34" charset="0"/>
              </a:rPr>
              <a:t>180°) </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	</a:t>
            </a:r>
            <a:r>
              <a:rPr lang="en-US" sz="3200" i="1" dirty="0" smtClean="0">
                <a:latin typeface="Arial" panose="020B0604020202020204" pitchFamily="34" charset="0"/>
                <a:cs typeface="Arial" panose="020B0604020202020204" pitchFamily="34" charset="0"/>
              </a:rPr>
              <a:t>c</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93° (angles in </a:t>
            </a:r>
            <a:r>
              <a:rPr lang="en-US" sz="3200" dirty="0" smtClean="0">
                <a:latin typeface="Arial" panose="020B0604020202020204" pitchFamily="34" charset="0"/>
                <a:cs typeface="Arial" panose="020B0604020202020204" pitchFamily="34" charset="0"/>
              </a:rPr>
              <a:t>a 	quadrilateral </a:t>
            </a:r>
            <a:r>
              <a:rPr lang="en-US" sz="3200" dirty="0">
                <a:latin typeface="Arial" panose="020B0604020202020204" pitchFamily="34" charset="0"/>
                <a:cs typeface="Arial" panose="020B0604020202020204" pitchFamily="34" charset="0"/>
              </a:rPr>
              <a:t>add to </a:t>
            </a:r>
            <a:r>
              <a:rPr lang="en-US" sz="3200" dirty="0" smtClean="0">
                <a:latin typeface="Arial" panose="020B0604020202020204" pitchFamily="34" charset="0"/>
                <a:cs typeface="Arial" panose="020B0604020202020204" pitchFamily="34" charset="0"/>
              </a:rPr>
              <a:t>	360°)</a:t>
            </a:r>
          </a:p>
          <a:p>
            <a:pPr marL="1027113" lvl="1" indent="-569913">
              <a:spcAft>
                <a:spcPts val="0"/>
              </a:spcAft>
              <a:buClr>
                <a:srgbClr val="C00000"/>
              </a:buClr>
              <a:buFont typeface="+mj-lt"/>
              <a:buAutoNum type="alphaLcPeriod" startAt="2"/>
              <a:tabLst>
                <a:tab pos="1087438" algn="l"/>
                <a:tab pos="2690813" algn="l"/>
                <a:tab pos="4795838" algn="l"/>
                <a:tab pos="6637338" algn="l"/>
              </a:tabLst>
            </a:pPr>
            <a:r>
              <a:rPr lang="en-US" sz="3200" i="1" dirty="0">
                <a:latin typeface="Arial" panose="020B0604020202020204" pitchFamily="34" charset="0"/>
                <a:cs typeface="Arial" panose="020B0604020202020204" pitchFamily="34" charset="0"/>
              </a:rPr>
              <a:t>d</a:t>
            </a:r>
            <a:r>
              <a:rPr lang="en-US" sz="3200" dirty="0">
                <a:latin typeface="Arial" panose="020B0604020202020204" pitchFamily="34" charset="0"/>
                <a:cs typeface="Arial" panose="020B0604020202020204" pitchFamily="34" charset="0"/>
              </a:rPr>
              <a:t> = 41° and </a:t>
            </a:r>
            <a:r>
              <a:rPr lang="en-US" sz="3200" i="1" dirty="0">
                <a:latin typeface="Arial" panose="020B0604020202020204" pitchFamily="34" charset="0"/>
                <a:cs typeface="Arial" panose="020B0604020202020204" pitchFamily="34" charset="0"/>
              </a:rPr>
              <a:t>e</a:t>
            </a:r>
            <a:r>
              <a:rPr lang="en-US" sz="3200" dirty="0">
                <a:latin typeface="Arial" panose="020B0604020202020204" pitchFamily="34" charset="0"/>
                <a:cs typeface="Arial" panose="020B0604020202020204" pitchFamily="34" charset="0"/>
              </a:rPr>
              <a:t> = 32° (angles at the circumference subtended by the same arc) </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3200" i="1" dirty="0" smtClean="0">
                <a:latin typeface="Arial" panose="020B0604020202020204" pitchFamily="34" charset="0"/>
                <a:cs typeface="Arial" panose="020B0604020202020204" pitchFamily="34" charset="0"/>
              </a:rPr>
              <a:t>f</a:t>
            </a:r>
            <a:r>
              <a:rPr lang="en-US" sz="3200" dirty="0" smtClean="0">
                <a:latin typeface="Arial" panose="020B0604020202020204" pitchFamily="34" charset="0"/>
                <a:cs typeface="Arial" panose="020B0604020202020204" pitchFamily="34" charset="0"/>
              </a:rPr>
              <a:t> = </a:t>
            </a:r>
            <a:r>
              <a:rPr lang="en-US" sz="3200" i="1" dirty="0" smtClean="0">
                <a:latin typeface="Arial" panose="020B0604020202020204" pitchFamily="34" charset="0"/>
                <a:cs typeface="Arial" panose="020B0604020202020204" pitchFamily="34" charset="0"/>
              </a:rPr>
              <a:t>g </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107° (angles in a triangle add to 180°)</a:t>
            </a:r>
            <a:endParaRPr lang="pt-BR"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348604"/>
      </p:ext>
    </p:extLst>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465138" indent="-465138">
              <a:spcAft>
                <a:spcPts val="0"/>
              </a:spcAft>
              <a:buClr>
                <a:srgbClr val="C00000"/>
              </a:buClr>
              <a:buFont typeface="+mj-lt"/>
              <a:buAutoNum type="arabicPeriod" startAt="9"/>
              <a:tabLst>
                <a:tab pos="966788" algn="l"/>
                <a:tab pos="2690813" algn="l"/>
                <a:tab pos="4795838" algn="l"/>
                <a:tab pos="6637338" algn="l"/>
              </a:tabLst>
            </a:pPr>
            <a:r>
              <a:rPr lang="en-US" sz="2900" dirty="0" smtClean="0">
                <a:solidFill>
                  <a:srgbClr val="C00000"/>
                </a:solidFill>
                <a:latin typeface="Arial" panose="020B0604020202020204" pitchFamily="34" charset="0"/>
                <a:cs typeface="Arial" panose="020B0604020202020204" pitchFamily="34" charset="0"/>
              </a:rPr>
              <a:t>c.</a:t>
            </a:r>
            <a:r>
              <a:rPr lang="en-US" sz="2900" dirty="0">
                <a:latin typeface="Arial" panose="020B0604020202020204" pitchFamily="34" charset="0"/>
                <a:cs typeface="Arial" panose="020B0604020202020204" pitchFamily="34" charset="0"/>
              </a:rPr>
              <a:t>	</a:t>
            </a:r>
            <a:r>
              <a:rPr lang="en-US" sz="2900" i="1" dirty="0" smtClean="0">
                <a:latin typeface="Arial" panose="020B0604020202020204" pitchFamily="34" charset="0"/>
                <a:cs typeface="Arial" panose="020B0604020202020204" pitchFamily="34" charset="0"/>
              </a:rPr>
              <a:t>h</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43° (opposite angles of a cyclic </a:t>
            </a:r>
            <a:r>
              <a:rPr lang="en-US" sz="2900" dirty="0" smtClean="0">
                <a:latin typeface="Arial" panose="020B0604020202020204" pitchFamily="34" charset="0"/>
                <a:cs typeface="Arial" panose="020B0604020202020204" pitchFamily="34" charset="0"/>
              </a:rPr>
              <a:t>	quadrilateral </a:t>
            </a:r>
            <a:r>
              <a:rPr lang="en-US" sz="2900" dirty="0">
                <a:latin typeface="Arial" panose="020B0604020202020204" pitchFamily="34" charset="0"/>
                <a:cs typeface="Arial" panose="020B0604020202020204" pitchFamily="34" charset="0"/>
              </a:rPr>
              <a:t>add to 180</a:t>
            </a:r>
            <a:r>
              <a:rPr lang="en-US" sz="2900" dirty="0" smtClean="0">
                <a:latin typeface="Arial" panose="020B0604020202020204" pitchFamily="34" charset="0"/>
                <a:cs typeface="Arial" panose="020B0604020202020204" pitchFamily="34" charset="0"/>
              </a:rPr>
              <a:t>°)</a:t>
            </a:r>
            <a:br>
              <a:rPr lang="en-US" sz="2900" dirty="0" smtClean="0">
                <a:latin typeface="Arial" panose="020B0604020202020204" pitchFamily="34" charset="0"/>
                <a:cs typeface="Arial" panose="020B0604020202020204" pitchFamily="34" charset="0"/>
              </a:rPr>
            </a:br>
            <a:r>
              <a:rPr lang="en-US" sz="2900" dirty="0" smtClean="0">
                <a:latin typeface="Arial" panose="020B0604020202020204" pitchFamily="34" charset="0"/>
                <a:cs typeface="Arial" panose="020B0604020202020204" pitchFamily="34" charset="0"/>
              </a:rPr>
              <a:t>	</a:t>
            </a:r>
            <a:r>
              <a:rPr lang="en-US" sz="2900" i="1" dirty="0" err="1" smtClean="0">
                <a:latin typeface="Arial" panose="020B0604020202020204" pitchFamily="34" charset="0"/>
                <a:cs typeface="Arial" panose="020B0604020202020204" pitchFamily="34" charset="0"/>
              </a:rPr>
              <a:t>i</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43° (angles at the circumference </a:t>
            </a:r>
            <a:r>
              <a:rPr lang="en-US" sz="2900" dirty="0" smtClean="0">
                <a:latin typeface="Arial" panose="020B0604020202020204" pitchFamily="34" charset="0"/>
                <a:cs typeface="Arial" panose="020B0604020202020204" pitchFamily="34" charset="0"/>
              </a:rPr>
              <a:t>	subtended </a:t>
            </a:r>
            <a:r>
              <a:rPr lang="en-US" sz="2900" dirty="0">
                <a:latin typeface="Arial" panose="020B0604020202020204" pitchFamily="34" charset="0"/>
                <a:cs typeface="Arial" panose="020B0604020202020204" pitchFamily="34" charset="0"/>
              </a:rPr>
              <a:t>by the same </a:t>
            </a:r>
            <a:r>
              <a:rPr lang="en-US" sz="2900" dirty="0" smtClean="0">
                <a:latin typeface="Arial" panose="020B0604020202020204" pitchFamily="34" charset="0"/>
                <a:cs typeface="Arial" panose="020B0604020202020204" pitchFamily="34" charset="0"/>
              </a:rPr>
              <a:t>arc)</a:t>
            </a:r>
            <a:br>
              <a:rPr lang="en-US" sz="2900" dirty="0" smtClean="0">
                <a:latin typeface="Arial" panose="020B0604020202020204" pitchFamily="34" charset="0"/>
                <a:cs typeface="Arial" panose="020B0604020202020204" pitchFamily="34" charset="0"/>
              </a:rPr>
            </a:br>
            <a:r>
              <a:rPr lang="en-US" sz="2900" dirty="0" smtClean="0">
                <a:latin typeface="Arial" panose="020B0604020202020204" pitchFamily="34" charset="0"/>
                <a:cs typeface="Arial" panose="020B0604020202020204" pitchFamily="34" charset="0"/>
              </a:rPr>
              <a:t>	</a:t>
            </a:r>
            <a:r>
              <a:rPr lang="en-US" sz="2900" i="1" dirty="0" smtClean="0">
                <a:latin typeface="Arial" panose="020B0604020202020204" pitchFamily="34" charset="0"/>
                <a:cs typeface="Arial" panose="020B0604020202020204" pitchFamily="34" charset="0"/>
              </a:rPr>
              <a:t>j</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137° (angles on a straight line add to </a:t>
            </a:r>
            <a:r>
              <a:rPr lang="en-US" sz="2900" dirty="0" smtClean="0">
                <a:latin typeface="Arial" panose="020B0604020202020204" pitchFamily="34" charset="0"/>
                <a:cs typeface="Arial" panose="020B0604020202020204" pitchFamily="34" charset="0"/>
              </a:rPr>
              <a:t>	180</a:t>
            </a:r>
            <a:r>
              <a:rPr lang="en-US" sz="2900" dirty="0">
                <a:latin typeface="Arial" panose="020B0604020202020204" pitchFamily="34" charset="0"/>
                <a:cs typeface="Arial" panose="020B0604020202020204" pitchFamily="34" charset="0"/>
              </a:rPr>
              <a:t>°) </a:t>
            </a:r>
            <a:endParaRPr lang="en-US" sz="2900" dirty="0" smtClean="0">
              <a:latin typeface="Arial" panose="020B0604020202020204" pitchFamily="34" charset="0"/>
              <a:cs typeface="Arial" panose="020B0604020202020204" pitchFamily="34" charset="0"/>
            </a:endParaRPr>
          </a:p>
          <a:p>
            <a:pPr marL="966788" lvl="1" indent="-501650">
              <a:spcAft>
                <a:spcPts val="0"/>
              </a:spcAft>
              <a:buClr>
                <a:srgbClr val="C00000"/>
              </a:buClr>
              <a:buFont typeface="+mj-lt"/>
              <a:buAutoNum type="alphaLcPeriod" startAt="4"/>
              <a:tabLst>
                <a:tab pos="1087438" algn="l"/>
                <a:tab pos="2690813" algn="l"/>
                <a:tab pos="4795838" algn="l"/>
                <a:tab pos="6637338" algn="l"/>
              </a:tabLst>
            </a:pPr>
            <a:r>
              <a:rPr lang="en-US" sz="2900" i="1" dirty="0" smtClean="0">
                <a:latin typeface="Arial" panose="020B0604020202020204" pitchFamily="34" charset="0"/>
                <a:cs typeface="Arial" panose="020B0604020202020204" pitchFamily="34" charset="0"/>
              </a:rPr>
              <a:t>k</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46° and </a:t>
            </a:r>
            <a:r>
              <a:rPr lang="en-US" sz="2900" i="1" dirty="0">
                <a:latin typeface="Arial" panose="020B0604020202020204" pitchFamily="34" charset="0"/>
                <a:cs typeface="Arial" panose="020B0604020202020204" pitchFamily="34" charset="0"/>
              </a:rPr>
              <a:t>m</a:t>
            </a:r>
            <a:r>
              <a:rPr lang="en-US" sz="2900" dirty="0">
                <a:latin typeface="Arial" panose="020B0604020202020204" pitchFamily="34" charset="0"/>
                <a:cs typeface="Arial" panose="020B0604020202020204" pitchFamily="34" charset="0"/>
              </a:rPr>
              <a:t> = 38° (angles subtended by the same arc) </a:t>
            </a:r>
            <a:r>
              <a:rPr lang="en-US" sz="2900" dirty="0" smtClean="0">
                <a:latin typeface="Arial" panose="020B0604020202020204" pitchFamily="34" charset="0"/>
                <a:cs typeface="Arial" panose="020B0604020202020204" pitchFamily="34" charset="0"/>
              </a:rPr>
              <a:t/>
            </a:r>
            <a:br>
              <a:rPr lang="en-US" sz="2900" dirty="0" smtClean="0">
                <a:latin typeface="Arial" panose="020B0604020202020204" pitchFamily="34" charset="0"/>
                <a:cs typeface="Arial" panose="020B0604020202020204" pitchFamily="34" charset="0"/>
              </a:rPr>
            </a:br>
            <a:r>
              <a:rPr lang="en-US" sz="2900" i="1" dirty="0" smtClean="0">
                <a:latin typeface="Times New Roman" panose="02020603050405020304" pitchFamily="18" charset="0"/>
                <a:cs typeface="Times New Roman" panose="02020603050405020304" pitchFamily="18" charset="0"/>
              </a:rPr>
              <a:t>l</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54°(angles in a triangle add to 180</a:t>
            </a:r>
            <a:r>
              <a:rPr lang="en-US" sz="2900" dirty="0" smtClean="0">
                <a:latin typeface="Arial" panose="020B0604020202020204" pitchFamily="34" charset="0"/>
                <a:cs typeface="Arial" panose="020B0604020202020204" pitchFamily="34" charset="0"/>
              </a:rPr>
              <a:t>°)</a:t>
            </a:r>
          </a:p>
          <a:p>
            <a:pPr marL="966788" lvl="1" indent="-501650">
              <a:spcAft>
                <a:spcPts val="0"/>
              </a:spcAft>
              <a:buClr>
                <a:srgbClr val="C00000"/>
              </a:buClr>
              <a:buFont typeface="+mj-lt"/>
              <a:buAutoNum type="alphaLcPeriod" startAt="4"/>
              <a:tabLst>
                <a:tab pos="1087438" algn="l"/>
                <a:tab pos="2690813" algn="l"/>
                <a:tab pos="4795838" algn="l"/>
                <a:tab pos="6637338" algn="l"/>
              </a:tabLst>
            </a:pPr>
            <a:r>
              <a:rPr lang="en-US" sz="2900" i="1" dirty="0" smtClean="0">
                <a:latin typeface="Arial" panose="020B0604020202020204" pitchFamily="34" charset="0"/>
                <a:cs typeface="Arial" panose="020B0604020202020204" pitchFamily="34" charset="0"/>
              </a:rPr>
              <a:t>n</a:t>
            </a:r>
            <a:r>
              <a:rPr lang="en-US" sz="2900" dirty="0" smtClean="0">
                <a:latin typeface="Arial" panose="020B0604020202020204" pitchFamily="34" charset="0"/>
                <a:cs typeface="Arial" panose="020B0604020202020204" pitchFamily="34" charset="0"/>
              </a:rPr>
              <a:t> = 116</a:t>
            </a:r>
            <a:r>
              <a:rPr lang="en-US" sz="2900" dirty="0">
                <a:latin typeface="Arial" panose="020B0604020202020204" pitchFamily="34" charset="0"/>
                <a:cs typeface="Arial" panose="020B0604020202020204" pitchFamily="34" charset="0"/>
              </a:rPr>
              <a:t>° (opposite angles of a cyclic quadrilateral </a:t>
            </a:r>
            <a:r>
              <a:rPr lang="en-US" sz="2900" dirty="0" smtClean="0">
                <a:latin typeface="Arial" panose="020B0604020202020204" pitchFamily="34" charset="0"/>
                <a:cs typeface="Arial" panose="020B0604020202020204" pitchFamily="34" charset="0"/>
              </a:rPr>
              <a:t>add to </a:t>
            </a:r>
            <a:r>
              <a:rPr lang="en-US" sz="2900" dirty="0">
                <a:latin typeface="Arial" panose="020B0604020202020204" pitchFamily="34" charset="0"/>
                <a:cs typeface="Arial" panose="020B0604020202020204" pitchFamily="34" charset="0"/>
              </a:rPr>
              <a:t>180</a:t>
            </a:r>
            <a:r>
              <a:rPr lang="en-US" sz="2900" dirty="0" smtClean="0">
                <a:latin typeface="Arial" panose="020B0604020202020204" pitchFamily="34" charset="0"/>
                <a:cs typeface="Arial" panose="020B0604020202020204" pitchFamily="34" charset="0"/>
              </a:rPr>
              <a:t>°)</a:t>
            </a:r>
            <a:br>
              <a:rPr lang="en-US" sz="2900" dirty="0" smtClean="0">
                <a:latin typeface="Arial" panose="020B0604020202020204" pitchFamily="34" charset="0"/>
                <a:cs typeface="Arial" panose="020B0604020202020204" pitchFamily="34" charset="0"/>
              </a:rPr>
            </a:br>
            <a:r>
              <a:rPr lang="en-US" sz="2900" i="1" dirty="0" smtClean="0">
                <a:latin typeface="Arial" panose="020B0604020202020204" pitchFamily="34" charset="0"/>
                <a:cs typeface="Arial" panose="020B0604020202020204" pitchFamily="34" charset="0"/>
              </a:rPr>
              <a:t>p</a:t>
            </a:r>
            <a:r>
              <a:rPr lang="en-US" sz="2900" dirty="0" smtClean="0">
                <a:latin typeface="Arial" panose="020B0604020202020204" pitchFamily="34" charset="0"/>
                <a:cs typeface="Arial" panose="020B0604020202020204" pitchFamily="34" charset="0"/>
              </a:rPr>
              <a:t> </a:t>
            </a:r>
            <a:r>
              <a:rPr lang="en-US" sz="2900" dirty="0">
                <a:latin typeface="Arial" panose="020B0604020202020204" pitchFamily="34" charset="0"/>
                <a:cs typeface="Arial" panose="020B0604020202020204" pitchFamily="34" charset="0"/>
              </a:rPr>
              <a:t>= 26° (angle in a semicircle is 90°)</a:t>
            </a:r>
            <a:endParaRPr lang="pt-BR" sz="29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5292683"/>
      </p:ext>
    </p:extLst>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493812"/>
          </a:xfrm>
          <a:prstGeom prst="rect">
            <a:avLst/>
          </a:prstGeom>
        </p:spPr>
        <p:txBody>
          <a:bodyPr wrap="square">
            <a:spAutoFit/>
          </a:bodyPr>
          <a:lstStyle/>
          <a:p>
            <a:pPr marL="620713" indent="-620713">
              <a:spcAft>
                <a:spcPts val="0"/>
              </a:spcAft>
              <a:buClr>
                <a:srgbClr val="C00000"/>
              </a:buClr>
              <a:buFont typeface="+mj-lt"/>
              <a:buAutoNum type="arabicPeriod" startAt="10"/>
              <a:tabLst>
                <a:tab pos="1087438" algn="l"/>
                <a:tab pos="2690813" algn="l"/>
                <a:tab pos="4795838" algn="l"/>
                <a:tab pos="6637338" algn="l"/>
              </a:tabLst>
            </a:pPr>
            <a:r>
              <a:rPr lang="en-US" sz="2700" dirty="0" smtClean="0">
                <a:solidFill>
                  <a:srgbClr val="C00000"/>
                </a:solidFill>
                <a:latin typeface="Arial" panose="020B0604020202020204" pitchFamily="34" charset="0"/>
                <a:cs typeface="Arial" panose="020B0604020202020204" pitchFamily="34" charset="0"/>
              </a:rPr>
              <a:t>a.</a:t>
            </a:r>
            <a:r>
              <a:rPr lang="en-US" sz="2700" dirty="0" smtClean="0">
                <a:latin typeface="Arial" panose="020B0604020202020204" pitchFamily="34" charset="0"/>
                <a:cs typeface="Arial" panose="020B0604020202020204" pitchFamily="34" charset="0"/>
              </a:rPr>
              <a:t> 	Students</a:t>
            </a:r>
            <a:r>
              <a:rPr lang="en-US" sz="2700" dirty="0">
                <a:latin typeface="Arial" panose="020B0604020202020204" pitchFamily="34" charset="0"/>
                <a:cs typeface="Arial" panose="020B0604020202020204" pitchFamily="34" charset="0"/>
              </a:rPr>
              <a:t>’ own </a:t>
            </a:r>
            <a:r>
              <a:rPr lang="en-US" sz="2700" dirty="0" smtClean="0">
                <a:latin typeface="Arial" panose="020B0604020202020204" pitchFamily="34" charset="0"/>
                <a:cs typeface="Arial" panose="020B0604020202020204" pitchFamily="34" charset="0"/>
              </a:rPr>
              <a:t>drawing</a:t>
            </a:r>
          </a:p>
          <a:p>
            <a:pPr marL="1087438" lvl="1" indent="-466725">
              <a:spcAft>
                <a:spcPts val="0"/>
              </a:spcAft>
              <a:buClr>
                <a:srgbClr val="C00000"/>
              </a:buClr>
              <a:buFont typeface="+mj-lt"/>
              <a:buAutoNum type="alphaLcPeriod" startAt="2"/>
              <a:tabLst>
                <a:tab pos="2690813" algn="l"/>
                <a:tab pos="4795838" algn="l"/>
                <a:tab pos="6637338" algn="l"/>
              </a:tabLst>
            </a:pPr>
            <a:r>
              <a:rPr lang="en-US" sz="2700" dirty="0" smtClean="0">
                <a:latin typeface="Arial" panose="020B0604020202020204" pitchFamily="34" charset="0"/>
                <a:cs typeface="Arial" panose="020B0604020202020204" pitchFamily="34" charset="0"/>
              </a:rPr>
              <a:t>Angle </a:t>
            </a:r>
            <a:r>
              <a:rPr lang="en-US" sz="2700" dirty="0">
                <a:latin typeface="Arial" panose="020B0604020202020204" pitchFamily="34" charset="0"/>
                <a:cs typeface="Arial" panose="020B0604020202020204" pitchFamily="34" charset="0"/>
              </a:rPr>
              <a:t>OAT = 90° because the angle between the tangent and the radius = 90</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Angle </a:t>
            </a:r>
            <a:r>
              <a:rPr lang="en-US" sz="2700" dirty="0">
                <a:latin typeface="Arial" panose="020B0604020202020204" pitchFamily="34" charset="0"/>
                <a:cs typeface="Arial" panose="020B0604020202020204" pitchFamily="34" charset="0"/>
              </a:rPr>
              <a:t>OAB = 90° - 58° = 32</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OA </a:t>
            </a:r>
            <a:r>
              <a:rPr lang="en-US" sz="2700" dirty="0">
                <a:latin typeface="Arial" panose="020B0604020202020204" pitchFamily="34" charset="0"/>
                <a:cs typeface="Arial" panose="020B0604020202020204" pitchFamily="34" charset="0"/>
              </a:rPr>
              <a:t>= OB because radii of the same </a:t>
            </a:r>
            <a:r>
              <a:rPr lang="en-US" sz="2700" dirty="0" smtClean="0">
                <a:latin typeface="Arial" panose="020B0604020202020204" pitchFamily="34" charset="0"/>
                <a:cs typeface="Arial" panose="020B0604020202020204" pitchFamily="34" charset="0"/>
              </a:rPr>
              <a:t>circle.</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Angle </a:t>
            </a:r>
            <a:r>
              <a:rPr lang="en-US" sz="2700" dirty="0">
                <a:latin typeface="Arial" panose="020B0604020202020204" pitchFamily="34" charset="0"/>
                <a:cs typeface="Arial" panose="020B0604020202020204" pitchFamily="34" charset="0"/>
              </a:rPr>
              <a:t>OAB = angle OBA because the base angles of an isosceles triangle are </a:t>
            </a:r>
            <a:r>
              <a:rPr lang="en-US" sz="2700" dirty="0" smtClean="0">
                <a:latin typeface="Arial" panose="020B0604020202020204" pitchFamily="34" charset="0"/>
                <a:cs typeface="Arial" panose="020B0604020202020204" pitchFamily="34" charset="0"/>
              </a:rPr>
              <a:t>equal.</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Angle </a:t>
            </a:r>
            <a:r>
              <a:rPr lang="en-US" sz="2700" dirty="0">
                <a:latin typeface="Arial" panose="020B0604020202020204" pitchFamily="34" charset="0"/>
                <a:cs typeface="Arial" panose="020B0604020202020204" pitchFamily="34" charset="0"/>
              </a:rPr>
              <a:t>AOB = 180° - 32° - 32° = 116° because angles in a triangle add to 180</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Angle </a:t>
            </a:r>
            <a:r>
              <a:rPr lang="en-US" sz="2700" dirty="0">
                <a:latin typeface="Arial" panose="020B0604020202020204" pitchFamily="34" charset="0"/>
                <a:cs typeface="Arial" panose="020B0604020202020204" pitchFamily="34" charset="0"/>
              </a:rPr>
              <a:t>ACB = 116° + 2 = 58° because the angle at the centre is twice the angle at the circumference when both are subtended by the same arc.</a:t>
            </a:r>
            <a:endParaRPr lang="pt-BR" sz="27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567280"/>
      </p:ext>
    </p:extLst>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p:sp>
        <p:nvSpPr>
          <p:cNvPr id="3" name="Rectangle 2"/>
          <p:cNvSpPr/>
          <p:nvPr/>
        </p:nvSpPr>
        <p:spPr>
          <a:xfrm>
            <a:off x="251520" y="1196752"/>
            <a:ext cx="8568952" cy="5570756"/>
          </a:xfrm>
          <a:prstGeom prst="rect">
            <a:avLst/>
          </a:prstGeom>
        </p:spPr>
        <p:txBody>
          <a:bodyPr wrap="square">
            <a:spAutoFit/>
          </a:bodyPr>
          <a:lstStyle/>
          <a:p>
            <a:pPr marL="690563" indent="-690563">
              <a:spcAft>
                <a:spcPts val="0"/>
              </a:spcAft>
              <a:buClr>
                <a:srgbClr val="C00000"/>
              </a:buClr>
              <a:buFont typeface="+mj-lt"/>
              <a:buAutoNum type="arabicPeriod" startAt="11"/>
              <a:tabLst>
                <a:tab pos="1087438" algn="l"/>
                <a:tab pos="2690813" algn="l"/>
                <a:tab pos="4795838" algn="l"/>
                <a:tab pos="6637338" algn="l"/>
              </a:tabLst>
            </a:pPr>
            <a:r>
              <a:rPr lang="en-US" sz="2700" dirty="0" smtClean="0">
                <a:latin typeface="Arial" panose="020B0604020202020204" pitchFamily="34" charset="0"/>
                <a:cs typeface="Arial" panose="020B0604020202020204" pitchFamily="34" charset="0"/>
              </a:rPr>
              <a:t>72</a:t>
            </a:r>
            <a:r>
              <a:rPr lang="en-US" sz="2700" dirty="0">
                <a:latin typeface="Arial" panose="020B0604020202020204" pitchFamily="34" charset="0"/>
                <a:cs typeface="Arial" panose="020B0604020202020204" pitchFamily="34" charset="0"/>
              </a:rPr>
              <a:t>°.</a:t>
            </a:r>
          </a:p>
          <a:p>
            <a:pPr marL="690563" indent="-690563">
              <a:spcAft>
                <a:spcPts val="0"/>
              </a:spcAft>
              <a:buClr>
                <a:srgbClr val="C00000"/>
              </a:buClr>
              <a:buFont typeface="+mj-lt"/>
              <a:buAutoNum type="arabicPeriod" startAt="11"/>
              <a:tabLst>
                <a:tab pos="1087438" algn="l"/>
                <a:tab pos="2690813" algn="l"/>
                <a:tab pos="4795838" algn="l"/>
                <a:tab pos="6637338" algn="l"/>
              </a:tabLst>
            </a:pPr>
            <a:r>
              <a:rPr lang="en-US" sz="2800" dirty="0" smtClean="0"/>
              <a:t>∠</a:t>
            </a:r>
            <a:r>
              <a:rPr lang="en-US" sz="2700" dirty="0" smtClean="0">
                <a:latin typeface="Arial" panose="020B0604020202020204" pitchFamily="34" charset="0"/>
                <a:cs typeface="Arial" panose="020B0604020202020204" pitchFamily="34" charset="0"/>
              </a:rPr>
              <a:t>OAT </a:t>
            </a:r>
            <a:r>
              <a:rPr lang="en-US" sz="2700" dirty="0">
                <a:latin typeface="Arial" panose="020B0604020202020204" pitchFamily="34" charset="0"/>
                <a:cs typeface="Arial" panose="020B0604020202020204" pitchFamily="34" charset="0"/>
              </a:rPr>
              <a:t>= 90° (angle between the tangent and the radius is 90</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800" dirty="0" smtClean="0"/>
              <a:t>∠</a:t>
            </a:r>
            <a:r>
              <a:rPr lang="en-US" sz="2700" dirty="0" smtClean="0">
                <a:latin typeface="Arial" panose="020B0604020202020204" pitchFamily="34" charset="0"/>
                <a:cs typeface="Arial" panose="020B0604020202020204" pitchFamily="34" charset="0"/>
              </a:rPr>
              <a:t>OAB </a:t>
            </a:r>
            <a:r>
              <a:rPr lang="en-US" sz="2700" dirty="0">
                <a:latin typeface="Arial" panose="020B0604020202020204" pitchFamily="34" charset="0"/>
                <a:cs typeface="Arial" panose="020B0604020202020204" pitchFamily="34" charset="0"/>
              </a:rPr>
              <a:t>= 90° - </a:t>
            </a:r>
            <a:r>
              <a:rPr lang="en-US" sz="2700" i="1" dirty="0" smtClean="0">
                <a:latin typeface="Arial" panose="020B0604020202020204" pitchFamily="34" charset="0"/>
                <a:cs typeface="Arial" panose="020B0604020202020204" pitchFamily="34" charset="0"/>
              </a:rPr>
              <a:t>x</a:t>
            </a:r>
            <a:r>
              <a:rPr lang="en-US" sz="2700" dirty="0" smtClean="0">
                <a:latin typeface="Arial" panose="020B0604020202020204" pitchFamily="34" charset="0"/>
                <a:cs typeface="Arial" panose="020B0604020202020204" pitchFamily="34" charset="0"/>
              </a:rPr>
              <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OA </a:t>
            </a:r>
            <a:r>
              <a:rPr lang="en-US" sz="2700" dirty="0">
                <a:latin typeface="Arial" panose="020B0604020202020204" pitchFamily="34" charset="0"/>
                <a:cs typeface="Arial" panose="020B0604020202020204" pitchFamily="34" charset="0"/>
              </a:rPr>
              <a:t>= OB (radii of the same </a:t>
            </a:r>
            <a:r>
              <a:rPr lang="en-US" sz="2700" dirty="0" smtClean="0">
                <a:latin typeface="Arial" panose="020B0604020202020204" pitchFamily="34" charset="0"/>
                <a:cs typeface="Arial" panose="020B0604020202020204" pitchFamily="34" charset="0"/>
              </a:rPr>
              <a:t>circle)</a:t>
            </a:r>
            <a:br>
              <a:rPr lang="en-US" sz="2700" dirty="0" smtClean="0">
                <a:latin typeface="Arial" panose="020B0604020202020204" pitchFamily="34" charset="0"/>
                <a:cs typeface="Arial" panose="020B0604020202020204" pitchFamily="34" charset="0"/>
              </a:rPr>
            </a:br>
            <a:r>
              <a:rPr lang="en-US" sz="2800" dirty="0" smtClean="0"/>
              <a:t>∠</a:t>
            </a:r>
            <a:r>
              <a:rPr lang="en-US" sz="2700" dirty="0" smtClean="0">
                <a:latin typeface="Arial" panose="020B0604020202020204" pitchFamily="34" charset="0"/>
                <a:cs typeface="Arial" panose="020B0604020202020204" pitchFamily="34" charset="0"/>
              </a:rPr>
              <a:t>OAB </a:t>
            </a:r>
            <a:r>
              <a:rPr lang="en-US" sz="2700" dirty="0">
                <a:latin typeface="Arial" panose="020B0604020202020204" pitchFamily="34" charset="0"/>
                <a:cs typeface="Arial" panose="020B0604020202020204" pitchFamily="34" charset="0"/>
              </a:rPr>
              <a:t>= </a:t>
            </a:r>
            <a:r>
              <a:rPr lang="en-US" sz="2800" dirty="0" smtClean="0"/>
              <a:t>∠</a:t>
            </a:r>
            <a:r>
              <a:rPr lang="en-US" sz="2700" dirty="0" smtClean="0">
                <a:latin typeface="Arial" panose="020B0604020202020204" pitchFamily="34" charset="0"/>
                <a:cs typeface="Arial" panose="020B0604020202020204" pitchFamily="34" charset="0"/>
              </a:rPr>
              <a:t>OBA </a:t>
            </a:r>
            <a:r>
              <a:rPr lang="en-US" sz="2700" dirty="0">
                <a:latin typeface="Arial" panose="020B0604020202020204" pitchFamily="34" charset="0"/>
                <a:cs typeface="Arial" panose="020B0604020202020204" pitchFamily="34" charset="0"/>
              </a:rPr>
              <a:t>(base angles of an isosceles triangle are equal) </a:t>
            </a:r>
            <a:r>
              <a:rPr lang="en-US" sz="2700" dirty="0" smtClean="0">
                <a:latin typeface="Arial" panose="020B0604020202020204" pitchFamily="34" charset="0"/>
                <a:cs typeface="Arial" panose="020B0604020202020204" pitchFamily="34" charset="0"/>
              </a:rPr>
              <a:t/>
            </a:r>
            <a:br>
              <a:rPr lang="en-US" sz="2700" dirty="0" smtClean="0">
                <a:latin typeface="Arial" panose="020B0604020202020204" pitchFamily="34" charset="0"/>
                <a:cs typeface="Arial" panose="020B0604020202020204" pitchFamily="34" charset="0"/>
              </a:rPr>
            </a:br>
            <a:r>
              <a:rPr lang="en-US" sz="2800" dirty="0" smtClean="0"/>
              <a:t>∠</a:t>
            </a:r>
            <a:r>
              <a:rPr lang="en-US" sz="2700" dirty="0" smtClean="0">
                <a:latin typeface="Arial" panose="020B0604020202020204" pitchFamily="34" charset="0"/>
                <a:cs typeface="Arial" panose="020B0604020202020204" pitchFamily="34" charset="0"/>
              </a:rPr>
              <a:t>AOB </a:t>
            </a:r>
            <a:r>
              <a:rPr lang="en-US" sz="2700" dirty="0">
                <a:latin typeface="Arial" panose="020B0604020202020204" pitchFamily="34" charset="0"/>
                <a:cs typeface="Arial" panose="020B0604020202020204" pitchFamily="34" charset="0"/>
              </a:rPr>
              <a:t>- 180° - (90° - </a:t>
            </a:r>
            <a:r>
              <a:rPr lang="en-US" sz="2700" i="1" dirty="0" smtClean="0">
                <a:latin typeface="Arial" panose="020B0604020202020204" pitchFamily="34" charset="0"/>
                <a:cs typeface="Arial" panose="020B0604020202020204" pitchFamily="34" charset="0"/>
              </a:rPr>
              <a:t>x</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(90° </a:t>
            </a:r>
            <a:r>
              <a:rPr lang="en-US" sz="2700" dirty="0" smtClean="0">
                <a:latin typeface="Arial" panose="020B0604020202020204" pitchFamily="34" charset="0"/>
                <a:cs typeface="Arial" panose="020B0604020202020204" pitchFamily="34" charset="0"/>
              </a:rPr>
              <a:t>- </a:t>
            </a:r>
            <a:r>
              <a:rPr lang="en-US" sz="2700" i="1" dirty="0" smtClean="0">
                <a:latin typeface="Arial" panose="020B0604020202020204" pitchFamily="34" charset="0"/>
                <a:cs typeface="Arial" panose="020B0604020202020204" pitchFamily="34" charset="0"/>
              </a:rPr>
              <a:t>x</a:t>
            </a:r>
            <a:r>
              <a:rPr lang="en-US" sz="2700" dirty="0">
                <a:latin typeface="Arial" panose="020B0604020202020204" pitchFamily="34" charset="0"/>
                <a:cs typeface="Arial" panose="020B0604020202020204" pitchFamily="34" charset="0"/>
              </a:rPr>
              <a:t>) = 2</a:t>
            </a:r>
            <a:r>
              <a:rPr lang="en-US" sz="2700" i="1" dirty="0">
                <a:latin typeface="Arial" panose="020B0604020202020204" pitchFamily="34" charset="0"/>
                <a:cs typeface="Arial" panose="020B0604020202020204" pitchFamily="34" charset="0"/>
              </a:rPr>
              <a:t>x</a:t>
            </a:r>
            <a:r>
              <a:rPr lang="en-US" sz="2700" dirty="0">
                <a:latin typeface="Arial" panose="020B0604020202020204" pitchFamily="34" charset="0"/>
                <a:cs typeface="Arial" panose="020B0604020202020204" pitchFamily="34" charset="0"/>
              </a:rPr>
              <a:t> (angles in a triangle add to 180</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800" dirty="0" smtClean="0"/>
              <a:t>∠</a:t>
            </a:r>
            <a:r>
              <a:rPr lang="en-US" sz="2700" dirty="0" smtClean="0">
                <a:latin typeface="Arial" panose="020B0604020202020204" pitchFamily="34" charset="0"/>
                <a:cs typeface="Arial" panose="020B0604020202020204" pitchFamily="34" charset="0"/>
              </a:rPr>
              <a:t>ACB </a:t>
            </a:r>
            <a:r>
              <a:rPr lang="en-US" sz="2700" dirty="0">
                <a:latin typeface="Arial" panose="020B0604020202020204" pitchFamily="34" charset="0"/>
                <a:cs typeface="Arial" panose="020B0604020202020204" pitchFamily="34" charset="0"/>
              </a:rPr>
              <a:t>= 2x + 2 = </a:t>
            </a:r>
            <a:r>
              <a:rPr lang="en-US" sz="2700" i="1" dirty="0" smtClean="0">
                <a:latin typeface="Arial" panose="020B0604020202020204" pitchFamily="34" charset="0"/>
                <a:cs typeface="Arial" panose="020B0604020202020204" pitchFamily="34" charset="0"/>
              </a:rPr>
              <a:t>x</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(angle at the centre is twice the angle at the circumference when both are subtended by </a:t>
            </a:r>
            <a:r>
              <a:rPr lang="en-US" sz="2700" dirty="0" smtClean="0">
                <a:latin typeface="Arial" panose="020B0604020202020204" pitchFamily="34" charset="0"/>
                <a:cs typeface="Arial" panose="020B0604020202020204" pitchFamily="34" charset="0"/>
              </a:rPr>
              <a:t>the same arc)</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So </a:t>
            </a:r>
            <a:r>
              <a:rPr lang="en-US" sz="2800" dirty="0" smtClean="0"/>
              <a:t>∠</a:t>
            </a:r>
            <a:r>
              <a:rPr lang="en-US" sz="2700" dirty="0" smtClean="0">
                <a:latin typeface="Arial" panose="020B0604020202020204" pitchFamily="34" charset="0"/>
                <a:cs typeface="Arial" panose="020B0604020202020204" pitchFamily="34" charset="0"/>
              </a:rPr>
              <a:t>BAT </a:t>
            </a:r>
            <a:r>
              <a:rPr lang="en-US" sz="2700" dirty="0">
                <a:latin typeface="Arial" panose="020B0604020202020204" pitchFamily="34" charset="0"/>
                <a:cs typeface="Arial" panose="020B0604020202020204" pitchFamily="34" charset="0"/>
              </a:rPr>
              <a:t>= </a:t>
            </a:r>
            <a:r>
              <a:rPr lang="en-US" sz="2800" dirty="0" smtClean="0"/>
              <a:t>∠</a:t>
            </a:r>
            <a:r>
              <a:rPr lang="en-US" sz="2700" dirty="0" smtClean="0">
                <a:latin typeface="Arial" panose="020B0604020202020204" pitchFamily="34" charset="0"/>
                <a:cs typeface="Arial" panose="020B0604020202020204" pitchFamily="34" charset="0"/>
              </a:rPr>
              <a:t>ACB </a:t>
            </a:r>
            <a:r>
              <a:rPr lang="en-US" sz="2700" dirty="0">
                <a:latin typeface="Arial" panose="020B0604020202020204" pitchFamily="34" charset="0"/>
                <a:cs typeface="Arial" panose="020B0604020202020204" pitchFamily="34" charset="0"/>
              </a:rPr>
              <a:t>= </a:t>
            </a:r>
            <a:r>
              <a:rPr lang="en-US" sz="2700" i="1" dirty="0" smtClean="0">
                <a:latin typeface="Arial" panose="020B0604020202020204" pitchFamily="34" charset="0"/>
                <a:cs typeface="Arial" panose="020B0604020202020204" pitchFamily="34" charset="0"/>
              </a:rPr>
              <a:t>x</a:t>
            </a:r>
            <a:endParaRPr lang="pt-BR" sz="2700"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371774"/>
      </p:ext>
    </p:extLst>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16.4 – </a:t>
            </a:r>
            <a:r>
              <a:rPr lang="en-US" sz="4000" dirty="0" smtClean="0">
                <a:latin typeface="Arial" panose="020B0604020202020204" pitchFamily="34" charset="0"/>
                <a:cs typeface="Arial" panose="020B0604020202020204" pitchFamily="34" charset="0"/>
              </a:rPr>
              <a:t>Angles in Circles 2</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4984826"/>
              </a:xfrm>
              <a:prstGeom prst="rect">
                <a:avLst/>
              </a:prstGeom>
            </p:spPr>
            <p:txBody>
              <a:bodyPr wrap="square">
                <a:spAutoFit/>
              </a:bodyPr>
              <a:lstStyle/>
              <a:p>
                <a:pPr marL="862013" indent="-862013">
                  <a:spcAft>
                    <a:spcPts val="0"/>
                  </a:spcAft>
                  <a:buClr>
                    <a:srgbClr val="C00000"/>
                  </a:buClr>
                  <a:buFont typeface="+mj-lt"/>
                  <a:buAutoNum type="arabicPeriod" startAt="15"/>
                  <a:tabLst>
                    <a:tab pos="1087438" algn="l"/>
                    <a:tab pos="2690813" algn="l"/>
                    <a:tab pos="4795838" algn="l"/>
                    <a:tab pos="6637338" algn="l"/>
                  </a:tabLst>
                </a:pPr>
                <a:r>
                  <a:rPr lang="en-US" sz="3860" dirty="0">
                    <a:latin typeface="Arial" panose="020B0604020202020204" pitchFamily="34" charset="0"/>
                    <a:cs typeface="Arial" panose="020B0604020202020204" pitchFamily="34" charset="0"/>
                  </a:rPr>
                  <a:t>OM = ON (radii of the same circle</a:t>
                </a:r>
                <a:r>
                  <a:rPr lang="en-US" sz="3860" dirty="0" smtClean="0">
                    <a:latin typeface="Arial" panose="020B0604020202020204" pitchFamily="34" charset="0"/>
                    <a:cs typeface="Arial" panose="020B0604020202020204" pitchFamily="34" charset="0"/>
                  </a:rPr>
                  <a:t>)</a:t>
                </a:r>
                <a:br>
                  <a:rPr lang="en-US" sz="3860" dirty="0" smtClean="0">
                    <a:latin typeface="Arial" panose="020B0604020202020204" pitchFamily="34" charset="0"/>
                    <a:cs typeface="Arial" panose="020B0604020202020204" pitchFamily="34" charset="0"/>
                  </a:rPr>
                </a:br>
                <a:r>
                  <a:rPr lang="en-US" sz="3860" dirty="0" smtClean="0"/>
                  <a:t>∠</a:t>
                </a:r>
                <a:r>
                  <a:rPr lang="en-US" sz="3860" dirty="0" smtClean="0">
                    <a:latin typeface="Arial" panose="020B0604020202020204" pitchFamily="34" charset="0"/>
                    <a:cs typeface="Arial" panose="020B0604020202020204" pitchFamily="34" charset="0"/>
                  </a:rPr>
                  <a:t>OMN </a:t>
                </a:r>
                <a:r>
                  <a:rPr lang="en-US" sz="3860" dirty="0">
                    <a:latin typeface="Arial" panose="020B0604020202020204" pitchFamily="34" charset="0"/>
                    <a:cs typeface="Arial" panose="020B0604020202020204" pitchFamily="34" charset="0"/>
                  </a:rPr>
                  <a:t>= </a:t>
                </a:r>
                <a14:m>
                  <m:oMath xmlns:m="http://schemas.openxmlformats.org/officeDocument/2006/math">
                    <m:f>
                      <m:fPr>
                        <m:ctrlPr>
                          <a:rPr lang="en-US" sz="3860" i="1">
                            <a:latin typeface="Cambria Math" panose="02040503050406030204" pitchFamily="18" charset="0"/>
                            <a:cs typeface="Arial" panose="020B0604020202020204" pitchFamily="34" charset="0"/>
                          </a:rPr>
                        </m:ctrlPr>
                      </m:fPr>
                      <m:num>
                        <m:r>
                          <a:rPr lang="en-US" sz="3860">
                            <a:latin typeface="Cambria Math" panose="02040503050406030204" pitchFamily="18" charset="0"/>
                            <a:cs typeface="Arial" panose="020B0604020202020204" pitchFamily="34" charset="0"/>
                          </a:rPr>
                          <m:t>1</m:t>
                        </m:r>
                      </m:num>
                      <m:den>
                        <m:r>
                          <a:rPr lang="en-US" sz="3860">
                            <a:latin typeface="Cambria Math" panose="02040503050406030204" pitchFamily="18" charset="0"/>
                            <a:cs typeface="Arial" panose="020B0604020202020204" pitchFamily="34" charset="0"/>
                          </a:rPr>
                          <m:t>2</m:t>
                        </m:r>
                      </m:den>
                    </m:f>
                  </m:oMath>
                </a14:m>
                <a:r>
                  <a:rPr lang="en-US" sz="3860" dirty="0" smtClean="0">
                    <a:latin typeface="Arial" panose="020B0604020202020204" pitchFamily="34" charset="0"/>
                    <a:cs typeface="Arial" panose="020B0604020202020204" pitchFamily="34" charset="0"/>
                  </a:rPr>
                  <a:t>(</a:t>
                </a:r>
                <a:r>
                  <a:rPr lang="en-US" sz="3860" dirty="0">
                    <a:latin typeface="Arial" panose="020B0604020202020204" pitchFamily="34" charset="0"/>
                    <a:cs typeface="Arial" panose="020B0604020202020204" pitchFamily="34" charset="0"/>
                  </a:rPr>
                  <a:t>180 - </a:t>
                </a:r>
                <a:r>
                  <a:rPr lang="en-US" sz="3860" i="1" dirty="0">
                    <a:latin typeface="Arial" panose="020B0604020202020204" pitchFamily="34" charset="0"/>
                    <a:cs typeface="Arial" panose="020B0604020202020204" pitchFamily="34" charset="0"/>
                  </a:rPr>
                  <a:t>y</a:t>
                </a:r>
                <a:r>
                  <a:rPr lang="en-US" sz="3860" dirty="0">
                    <a:latin typeface="Arial" panose="020B0604020202020204" pitchFamily="34" charset="0"/>
                    <a:cs typeface="Arial" panose="020B0604020202020204" pitchFamily="34" charset="0"/>
                  </a:rPr>
                  <a:t>) (angles in an isosceles triangle) </a:t>
                </a:r>
                <a:r>
                  <a:rPr lang="en-US" sz="3860" dirty="0" smtClean="0">
                    <a:latin typeface="Arial" panose="020B0604020202020204" pitchFamily="34" charset="0"/>
                    <a:cs typeface="Arial" panose="020B0604020202020204" pitchFamily="34" charset="0"/>
                  </a:rPr>
                  <a:t/>
                </a:r>
                <a:br>
                  <a:rPr lang="en-US" sz="3860" dirty="0" smtClean="0">
                    <a:latin typeface="Arial" panose="020B0604020202020204" pitchFamily="34" charset="0"/>
                    <a:cs typeface="Arial" panose="020B0604020202020204" pitchFamily="34" charset="0"/>
                  </a:rPr>
                </a:br>
                <a:r>
                  <a:rPr lang="en-US" sz="3860" dirty="0" smtClean="0"/>
                  <a:t>∠</a:t>
                </a:r>
                <a:r>
                  <a:rPr lang="en-US" sz="3860" dirty="0" smtClean="0">
                    <a:latin typeface="Arial" panose="020B0604020202020204" pitchFamily="34" charset="0"/>
                    <a:cs typeface="Arial" panose="020B0604020202020204" pitchFamily="34" charset="0"/>
                  </a:rPr>
                  <a:t>OMB </a:t>
                </a:r>
                <a:r>
                  <a:rPr lang="en-US" sz="3860" dirty="0">
                    <a:latin typeface="Arial" panose="020B0604020202020204" pitchFamily="34" charset="0"/>
                    <a:cs typeface="Arial" panose="020B0604020202020204" pitchFamily="34" charset="0"/>
                  </a:rPr>
                  <a:t>= 90° (angle between the tangent and the radius is 90</a:t>
                </a:r>
                <a:r>
                  <a:rPr lang="en-US" sz="3860" dirty="0" smtClean="0">
                    <a:latin typeface="Arial" panose="020B0604020202020204" pitchFamily="34" charset="0"/>
                    <a:cs typeface="Arial" panose="020B0604020202020204" pitchFamily="34" charset="0"/>
                  </a:rPr>
                  <a:t>°)</a:t>
                </a:r>
                <a:br>
                  <a:rPr lang="en-US" sz="3860" dirty="0" smtClean="0">
                    <a:latin typeface="Arial" panose="020B0604020202020204" pitchFamily="34" charset="0"/>
                    <a:cs typeface="Arial" panose="020B0604020202020204" pitchFamily="34" charset="0"/>
                  </a:rPr>
                </a:br>
                <a:r>
                  <a:rPr lang="en-US" sz="3860" dirty="0" smtClean="0"/>
                  <a:t>∠</a:t>
                </a:r>
                <a:r>
                  <a:rPr lang="en-US" sz="3860" dirty="0" smtClean="0">
                    <a:latin typeface="Arial" panose="020B0604020202020204" pitchFamily="34" charset="0"/>
                    <a:cs typeface="Arial" panose="020B0604020202020204" pitchFamily="34" charset="0"/>
                  </a:rPr>
                  <a:t>BMN </a:t>
                </a:r>
                <a:r>
                  <a:rPr lang="en-US" sz="3860" dirty="0">
                    <a:latin typeface="Arial" panose="020B0604020202020204" pitchFamily="34" charset="0"/>
                    <a:cs typeface="Arial" panose="020B0604020202020204" pitchFamily="34" charset="0"/>
                  </a:rPr>
                  <a:t>= 90 - </a:t>
                </a:r>
                <a:r>
                  <a:rPr lang="en-US" sz="3860" dirty="0" smtClean="0"/>
                  <a:t>∠</a:t>
                </a:r>
                <a:r>
                  <a:rPr lang="en-US" sz="3860" dirty="0" smtClean="0">
                    <a:latin typeface="Arial" panose="020B0604020202020204" pitchFamily="34" charset="0"/>
                    <a:cs typeface="Arial" panose="020B0604020202020204" pitchFamily="34" charset="0"/>
                  </a:rPr>
                  <a:t>OMN </a:t>
                </a:r>
                <a:r>
                  <a:rPr lang="en-US" sz="3860" dirty="0">
                    <a:latin typeface="Arial" panose="020B0604020202020204" pitchFamily="34" charset="0"/>
                    <a:cs typeface="Arial" panose="020B0604020202020204" pitchFamily="34" charset="0"/>
                  </a:rPr>
                  <a:t>= 90 </a:t>
                </a:r>
                <a:r>
                  <a:rPr lang="en-US" sz="3860" dirty="0" smtClean="0">
                    <a:latin typeface="Arial" panose="020B0604020202020204" pitchFamily="34" charset="0"/>
                    <a:cs typeface="Arial" panose="020B0604020202020204" pitchFamily="34" charset="0"/>
                  </a:rPr>
                  <a:t>- </a:t>
                </a:r>
                <a14:m>
                  <m:oMath xmlns:m="http://schemas.openxmlformats.org/officeDocument/2006/math">
                    <m:f>
                      <m:fPr>
                        <m:ctrlPr>
                          <a:rPr lang="en-US" sz="3860" i="1">
                            <a:latin typeface="Cambria Math" panose="02040503050406030204" pitchFamily="18" charset="0"/>
                            <a:cs typeface="Arial" panose="020B0604020202020204" pitchFamily="34" charset="0"/>
                          </a:rPr>
                        </m:ctrlPr>
                      </m:fPr>
                      <m:num>
                        <m:r>
                          <a:rPr lang="en-US" sz="3860">
                            <a:latin typeface="Cambria Math" panose="02040503050406030204" pitchFamily="18" charset="0"/>
                            <a:cs typeface="Arial" panose="020B0604020202020204" pitchFamily="34" charset="0"/>
                          </a:rPr>
                          <m:t>1</m:t>
                        </m:r>
                      </m:num>
                      <m:den>
                        <m:r>
                          <a:rPr lang="en-US" sz="3860">
                            <a:latin typeface="Cambria Math" panose="02040503050406030204" pitchFamily="18" charset="0"/>
                            <a:cs typeface="Arial" panose="020B0604020202020204" pitchFamily="34" charset="0"/>
                          </a:rPr>
                          <m:t>2</m:t>
                        </m:r>
                      </m:den>
                    </m:f>
                    <m:r>
                      <a:rPr lang="en-US" sz="3860" i="1">
                        <a:latin typeface="Cambria Math" panose="02040503050406030204" pitchFamily="18" charset="0"/>
                        <a:cs typeface="Arial" panose="020B0604020202020204" pitchFamily="34" charset="0"/>
                      </a:rPr>
                      <m:t> </m:t>
                    </m:r>
                  </m:oMath>
                </a14:m>
                <a:r>
                  <a:rPr lang="en-US" sz="3860" dirty="0" smtClean="0">
                    <a:latin typeface="Arial" panose="020B0604020202020204" pitchFamily="34" charset="0"/>
                    <a:cs typeface="Arial" panose="020B0604020202020204" pitchFamily="34" charset="0"/>
                  </a:rPr>
                  <a:t>(180 </a:t>
                </a:r>
                <a:r>
                  <a:rPr lang="en-US" sz="3860" dirty="0">
                    <a:latin typeface="Arial" panose="020B0604020202020204" pitchFamily="34" charset="0"/>
                    <a:cs typeface="Arial" panose="020B0604020202020204" pitchFamily="34" charset="0"/>
                  </a:rPr>
                  <a:t>- </a:t>
                </a:r>
                <a:r>
                  <a:rPr lang="en-US" sz="3860" i="1" dirty="0">
                    <a:latin typeface="Arial" panose="020B0604020202020204" pitchFamily="34" charset="0"/>
                    <a:cs typeface="Arial" panose="020B0604020202020204" pitchFamily="34" charset="0"/>
                  </a:rPr>
                  <a:t>y</a:t>
                </a:r>
                <a:r>
                  <a:rPr lang="en-US" sz="3860" dirty="0">
                    <a:latin typeface="Arial" panose="020B0604020202020204" pitchFamily="34" charset="0"/>
                    <a:cs typeface="Arial" panose="020B0604020202020204" pitchFamily="34" charset="0"/>
                  </a:rPr>
                  <a:t>) = </a:t>
                </a:r>
                <a14:m>
                  <m:oMath xmlns:m="http://schemas.openxmlformats.org/officeDocument/2006/math">
                    <m:f>
                      <m:fPr>
                        <m:ctrlPr>
                          <a:rPr lang="en-US" sz="3860" i="1">
                            <a:latin typeface="Cambria Math" panose="02040503050406030204" pitchFamily="18" charset="0"/>
                            <a:cs typeface="Arial" panose="020B0604020202020204" pitchFamily="34" charset="0"/>
                          </a:rPr>
                        </m:ctrlPr>
                      </m:fPr>
                      <m:num>
                        <m:r>
                          <a:rPr lang="en-US" sz="3860">
                            <a:latin typeface="Cambria Math" panose="02040503050406030204" pitchFamily="18" charset="0"/>
                            <a:cs typeface="Arial" panose="020B0604020202020204" pitchFamily="34" charset="0"/>
                          </a:rPr>
                          <m:t>1</m:t>
                        </m:r>
                      </m:num>
                      <m:den>
                        <m:r>
                          <a:rPr lang="en-US" sz="3860">
                            <a:latin typeface="Cambria Math" panose="02040503050406030204" pitchFamily="18" charset="0"/>
                            <a:cs typeface="Arial" panose="020B0604020202020204" pitchFamily="34" charset="0"/>
                          </a:rPr>
                          <m:t>2</m:t>
                        </m:r>
                      </m:den>
                    </m:f>
                  </m:oMath>
                </a14:m>
                <a:r>
                  <a:rPr lang="en-US" sz="3860" dirty="0">
                    <a:latin typeface="Arial" panose="020B0604020202020204" pitchFamily="34" charset="0"/>
                    <a:cs typeface="Arial" panose="020B0604020202020204" pitchFamily="34" charset="0"/>
                  </a:rPr>
                  <a:t>y</a:t>
                </a: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4984826"/>
              </a:xfrm>
              <a:prstGeom prst="rect">
                <a:avLst/>
              </a:prstGeom>
              <a:blipFill rotWithShape="0">
                <a:blip r:embed="rId4"/>
                <a:stretch>
                  <a:fillRect l="-2134" t="-2078" r="-1565" b="-1222"/>
                </a:stretch>
              </a:blipFill>
            </p:spPr>
            <p:txBody>
              <a:bodyPr/>
              <a:lstStyle/>
              <a:p>
                <a:r>
                  <a:rPr lang="en-US">
                    <a:noFill/>
                  </a:rPr>
                  <a:t> </a:t>
                </a:r>
              </a:p>
            </p:txBody>
          </p:sp>
        </mc:Fallback>
      </mc:AlternateContent>
    </p:spTree>
    <p:extLst>
      <p:ext uri="{BB962C8B-B14F-4D97-AF65-F5344CB8AC3E}">
        <p14:creationId xmlns:p14="http://schemas.microsoft.com/office/powerpoint/2010/main" val="2508219269"/>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a:latin typeface="Arial" panose="020B0604020202020204" pitchFamily="34" charset="0"/>
                <a:cs typeface="Arial" panose="020B0604020202020204" pitchFamily="34" charset="0"/>
              </a:rPr>
              <a:t>Prior knowledge </a:t>
            </a:r>
            <a:r>
              <a:rPr lang="en-US" sz="4000" dirty="0" smtClean="0">
                <a:latin typeface="Arial" panose="020B0604020202020204" pitchFamily="34" charset="0"/>
                <a:cs typeface="Arial" panose="020B0604020202020204" pitchFamily="34" charset="0"/>
              </a:rPr>
              <a:t>check</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795338" indent="-795338">
              <a:spcAft>
                <a:spcPts val="0"/>
              </a:spcAft>
              <a:buClr>
                <a:srgbClr val="C00000"/>
              </a:buClr>
              <a:buFont typeface="+mj-lt"/>
              <a:buAutoNum type="arabicPeriod" startAt="5"/>
              <a:tabLst>
                <a:tab pos="1201738" algn="l"/>
                <a:tab pos="2862263" algn="l"/>
                <a:tab pos="5265738" algn="l"/>
                <a:tab pos="6637338" algn="l"/>
              </a:tabLst>
            </a:pPr>
            <a:r>
              <a:rPr lang="en-US" sz="4400" dirty="0" smtClean="0">
                <a:latin typeface="Arial" panose="020B0604020202020204" pitchFamily="34" charset="0"/>
                <a:cs typeface="Arial" panose="020B0604020202020204" pitchFamily="34" charset="0"/>
              </a:rPr>
              <a:t>66</a:t>
            </a:r>
            <a:r>
              <a:rPr lang="en-US" sz="4400" baseline="30000" dirty="0" smtClean="0">
                <a:latin typeface="Arial" panose="020B0604020202020204" pitchFamily="34" charset="0"/>
                <a:cs typeface="Arial" panose="020B0604020202020204" pitchFamily="34" charset="0"/>
              </a:rPr>
              <a:t>0</a:t>
            </a:r>
          </a:p>
          <a:p>
            <a:pPr marL="795338" indent="-795338">
              <a:spcAft>
                <a:spcPts val="0"/>
              </a:spcAft>
              <a:buClr>
                <a:srgbClr val="C00000"/>
              </a:buClr>
              <a:buFont typeface="+mj-lt"/>
              <a:buAutoNum type="arabicPeriod" startAt="5"/>
              <a:tabLst>
                <a:tab pos="1201738" algn="l"/>
                <a:tab pos="2862263" algn="l"/>
                <a:tab pos="5265738" algn="l"/>
                <a:tab pos="6637338" algn="l"/>
              </a:tabLst>
            </a:pPr>
            <a:r>
              <a:rPr lang="pt-BR" sz="4400" dirty="0" smtClean="0">
                <a:latin typeface="Arial" panose="020B0604020202020204" pitchFamily="34" charset="0"/>
                <a:cs typeface="Arial" panose="020B0604020202020204" pitchFamily="34" charset="0"/>
              </a:rPr>
              <a:t>AC = 5.4cm; PQ = 7.4cm</a:t>
            </a:r>
          </a:p>
          <a:p>
            <a:pPr marL="795338" indent="-795338">
              <a:spcAft>
                <a:spcPts val="0"/>
              </a:spcAft>
              <a:buClr>
                <a:srgbClr val="C00000"/>
              </a:buClr>
              <a:buFont typeface="+mj-lt"/>
              <a:buAutoNum type="arabicPeriod" startAt="5"/>
              <a:tabLst>
                <a:tab pos="1201738" algn="l"/>
                <a:tab pos="2862263" algn="l"/>
                <a:tab pos="5265738" algn="l"/>
                <a:tab pos="6637338" algn="l"/>
              </a:tabLst>
            </a:pPr>
            <a:r>
              <a:rPr lang="en-US" sz="4400" dirty="0">
                <a:latin typeface="Arial" panose="020B0604020202020204" pitchFamily="34" charset="0"/>
                <a:cs typeface="Arial" panose="020B0604020202020204" pitchFamily="34" charset="0"/>
              </a:rPr>
              <a:t>Using Pythagoras, both triangles have side lengths 12cm, 13 cm and 5cm, therefore the triangles are congruent (SSS).</a:t>
            </a:r>
          </a:p>
          <a:p>
            <a:pPr marL="795338" indent="-795338">
              <a:spcAft>
                <a:spcPts val="0"/>
              </a:spcAft>
              <a:buClr>
                <a:srgbClr val="C00000"/>
              </a:buClr>
              <a:buFont typeface="+mj-lt"/>
              <a:buAutoNum type="arabicPeriod" startAt="5"/>
              <a:tabLst>
                <a:tab pos="1201738" algn="l"/>
                <a:tab pos="2862263" algn="l"/>
                <a:tab pos="5265738" algn="l"/>
                <a:tab pos="6637338" algn="l"/>
              </a:tabLst>
            </a:pPr>
            <a:r>
              <a:rPr lang="en-US" sz="4400" dirty="0" smtClean="0">
                <a:latin typeface="Arial" panose="020B0604020202020204" pitchFamily="34" charset="0"/>
                <a:cs typeface="Arial" panose="020B0604020202020204" pitchFamily="34" charset="0"/>
              </a:rPr>
              <a:t>The </a:t>
            </a:r>
            <a:r>
              <a:rPr lang="en-US" sz="4400" dirty="0">
                <a:latin typeface="Arial" panose="020B0604020202020204" pitchFamily="34" charset="0"/>
                <a:cs typeface="Arial" panose="020B0604020202020204" pitchFamily="34" charset="0"/>
              </a:rPr>
              <a:t>angle is always 90°.</a:t>
            </a:r>
            <a:endParaRPr lang="pt-BR" sz="4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1932935"/>
      </p:ext>
    </p:extLst>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697</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4678973"/>
              </a:xfrm>
              <a:prstGeom prst="rect">
                <a:avLst/>
              </a:prstGeom>
            </p:spPr>
            <p:txBody>
              <a:bodyPr wrap="square">
                <a:spAutoFit/>
              </a:bodyPr>
              <a:lstStyle/>
              <a:p>
                <a:pPr marL="862013" indent="-862013">
                  <a:spcAft>
                    <a:spcPts val="0"/>
                  </a:spcAft>
                  <a:buClr>
                    <a:srgbClr val="C00000"/>
                  </a:buClr>
                  <a:buFont typeface="+mj-lt"/>
                  <a:buAutoNum type="arabicPeriod"/>
                  <a:tabLst>
                    <a:tab pos="1776413" algn="l"/>
                    <a:tab pos="2690813" algn="l"/>
                    <a:tab pos="4795838" algn="l"/>
                    <a:tab pos="6637338" algn="l"/>
                  </a:tabLst>
                </a:pPr>
                <a:r>
                  <a:rPr lang="en-US" sz="5500" dirty="0" smtClean="0">
                    <a:solidFill>
                      <a:srgbClr val="C00000"/>
                    </a:solidFill>
                    <a:latin typeface="Arial" panose="020B0604020202020204" pitchFamily="34" charset="0"/>
                    <a:cs typeface="Arial" panose="020B0604020202020204" pitchFamily="34" charset="0"/>
                  </a:rPr>
                  <a:t>a.</a:t>
                </a: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a</a:t>
                </a:r>
                <a:r>
                  <a:rPr lang="en-US" sz="5500" dirty="0" smtClean="0">
                    <a:latin typeface="Arial" panose="020B0604020202020204" pitchFamily="34" charset="0"/>
                    <a:cs typeface="Arial" panose="020B0604020202020204" pitchFamily="34" charset="0"/>
                  </a:rPr>
                  <a:t> </a:t>
                </a:r>
                <a:r>
                  <a:rPr lang="en-US" sz="5500" dirty="0">
                    <a:latin typeface="Arial" panose="020B0604020202020204" pitchFamily="34" charset="0"/>
                    <a:cs typeface="Arial" panose="020B0604020202020204" pitchFamily="34" charset="0"/>
                  </a:rPr>
                  <a:t>= </a:t>
                </a:r>
                <a:r>
                  <a:rPr lang="en-US" sz="5500" i="1" dirty="0">
                    <a:latin typeface="Arial" panose="020B0604020202020204" pitchFamily="34" charset="0"/>
                    <a:cs typeface="Arial" panose="020B0604020202020204" pitchFamily="34" charset="0"/>
                  </a:rPr>
                  <a:t>c</a:t>
                </a:r>
                <a:r>
                  <a:rPr lang="en-US" sz="5500" dirty="0">
                    <a:latin typeface="Arial" panose="020B0604020202020204" pitchFamily="34" charset="0"/>
                    <a:cs typeface="Arial" panose="020B0604020202020204" pitchFamily="34" charset="0"/>
                  </a:rPr>
                  <a:t> = </a:t>
                </a:r>
                <a:r>
                  <a:rPr lang="en-US" sz="5500" i="1" dirty="0" smtClean="0">
                    <a:latin typeface="Arial" panose="020B0604020202020204" pitchFamily="34" charset="0"/>
                    <a:cs typeface="Arial" panose="020B0604020202020204" pitchFamily="34" charset="0"/>
                  </a:rPr>
                  <a:t>d </a:t>
                </a: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f </a:t>
                </a:r>
                <a:r>
                  <a:rPr lang="en-US" sz="5500" dirty="0" smtClean="0">
                    <a:latin typeface="Arial" panose="020B0604020202020204" pitchFamily="34" charset="0"/>
                    <a:cs typeface="Arial" panose="020B0604020202020204" pitchFamily="34" charset="0"/>
                  </a:rPr>
                  <a:t>= </a:t>
                </a:r>
                <a:r>
                  <a:rPr lang="en-US" sz="5500" dirty="0">
                    <a:latin typeface="Arial" panose="020B0604020202020204" pitchFamily="34" charset="0"/>
                    <a:cs typeface="Arial" panose="020B0604020202020204" pitchFamily="34" charset="0"/>
                  </a:rPr>
                  <a:t>44</a:t>
                </a:r>
                <a:r>
                  <a:rPr lang="en-US" sz="5500" dirty="0" smtClean="0">
                    <a:latin typeface="Arial" panose="020B0604020202020204" pitchFamily="34" charset="0"/>
                    <a:cs typeface="Arial" panose="020B0604020202020204" pitchFamily="34" charset="0"/>
                  </a:rPr>
                  <a:t>°;</a:t>
                </a:r>
                <a:br>
                  <a:rPr lang="en-US" sz="5500" dirty="0" smtClean="0">
                    <a:latin typeface="Arial" panose="020B0604020202020204" pitchFamily="34" charset="0"/>
                    <a:cs typeface="Arial" panose="020B0604020202020204" pitchFamily="34" charset="0"/>
                  </a:rPr>
                </a:b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b</a:t>
                </a:r>
                <a:r>
                  <a:rPr lang="en-US" sz="5500" dirty="0" smtClean="0">
                    <a:latin typeface="Arial" panose="020B0604020202020204" pitchFamily="34" charset="0"/>
                    <a:cs typeface="Arial" panose="020B0604020202020204" pitchFamily="34" charset="0"/>
                  </a:rPr>
                  <a:t> </a:t>
                </a:r>
                <a:r>
                  <a:rPr lang="en-US" sz="5500" dirty="0">
                    <a:latin typeface="Arial" panose="020B0604020202020204" pitchFamily="34" charset="0"/>
                    <a:cs typeface="Arial" panose="020B0604020202020204" pitchFamily="34" charset="0"/>
                  </a:rPr>
                  <a:t>= </a:t>
                </a:r>
                <a:r>
                  <a:rPr lang="en-US" sz="5500" i="1" dirty="0">
                    <a:latin typeface="Arial" panose="020B0604020202020204" pitchFamily="34" charset="0"/>
                    <a:cs typeface="Arial" panose="020B0604020202020204" pitchFamily="34" charset="0"/>
                  </a:rPr>
                  <a:t>e</a:t>
                </a:r>
                <a:r>
                  <a:rPr lang="en-US" sz="5500" dirty="0">
                    <a:latin typeface="Arial" panose="020B0604020202020204" pitchFamily="34" charset="0"/>
                    <a:cs typeface="Arial" panose="020B0604020202020204" pitchFamily="34" charset="0"/>
                  </a:rPr>
                  <a:t> </a:t>
                </a: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g</a:t>
                </a:r>
                <a:r>
                  <a:rPr lang="en-US" sz="5500" dirty="0" smtClean="0">
                    <a:latin typeface="Arial" panose="020B0604020202020204" pitchFamily="34" charset="0"/>
                    <a:cs typeface="Arial" panose="020B0604020202020204" pitchFamily="34" charset="0"/>
                  </a:rPr>
                  <a:t> </a:t>
                </a:r>
                <a:r>
                  <a:rPr lang="en-US" sz="5500" dirty="0">
                    <a:latin typeface="Arial" panose="020B0604020202020204" pitchFamily="34" charset="0"/>
                    <a:cs typeface="Arial" panose="020B0604020202020204" pitchFamily="34" charset="0"/>
                  </a:rPr>
                  <a:t>= 136° </a:t>
                </a:r>
                <a:br>
                  <a:rPr lang="en-US" sz="5500" dirty="0">
                    <a:latin typeface="Arial" panose="020B0604020202020204" pitchFamily="34" charset="0"/>
                    <a:cs typeface="Arial" panose="020B0604020202020204" pitchFamily="34" charset="0"/>
                  </a:rPr>
                </a:br>
                <a:r>
                  <a:rPr lang="en-US" sz="5500" dirty="0" smtClean="0">
                    <a:solidFill>
                      <a:srgbClr val="C00000"/>
                    </a:solidFill>
                    <a:latin typeface="Arial" panose="020B0604020202020204" pitchFamily="34" charset="0"/>
                    <a:cs typeface="Arial" panose="020B0604020202020204" pitchFamily="34" charset="0"/>
                  </a:rPr>
                  <a:t>b.</a:t>
                </a: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e</a:t>
                </a:r>
                <a:r>
                  <a:rPr lang="en-US" sz="5500" dirty="0" smtClean="0">
                    <a:latin typeface="Arial" panose="020B0604020202020204" pitchFamily="34" charset="0"/>
                    <a:cs typeface="Arial" panose="020B0604020202020204" pitchFamily="34" charset="0"/>
                  </a:rPr>
                  <a:t> 		</a:t>
                </a:r>
                <a:r>
                  <a:rPr lang="en-US" sz="5500" dirty="0" smtClean="0">
                    <a:solidFill>
                      <a:srgbClr val="C00000"/>
                    </a:solidFill>
                    <a:latin typeface="Arial" panose="020B0604020202020204" pitchFamily="34" charset="0"/>
                    <a:cs typeface="Arial" panose="020B0604020202020204" pitchFamily="34" charset="0"/>
                  </a:rPr>
                  <a:t>c.</a:t>
                </a:r>
                <a:r>
                  <a:rPr lang="en-US" sz="5500" dirty="0" smtClean="0">
                    <a:latin typeface="Arial" panose="020B0604020202020204" pitchFamily="34" charset="0"/>
                    <a:cs typeface="Arial" panose="020B0604020202020204" pitchFamily="34" charset="0"/>
                  </a:rPr>
                  <a:t> </a:t>
                </a:r>
                <a:r>
                  <a:rPr lang="en-US" sz="5500" i="1" dirty="0" smtClean="0">
                    <a:latin typeface="Arial" panose="020B0604020202020204" pitchFamily="34" charset="0"/>
                    <a:cs typeface="Arial" panose="020B0604020202020204" pitchFamily="34" charset="0"/>
                  </a:rPr>
                  <a:t>b</a:t>
                </a:r>
              </a:p>
              <a:p>
                <a:pPr marL="862013" indent="-862013">
                  <a:spcAft>
                    <a:spcPts val="0"/>
                  </a:spcAft>
                  <a:buClr>
                    <a:srgbClr val="C00000"/>
                  </a:buClr>
                  <a:buFont typeface="+mj-lt"/>
                  <a:buAutoNum type="arabicPeriod"/>
                  <a:tabLst>
                    <a:tab pos="1776413" algn="l"/>
                    <a:tab pos="2690813" algn="l"/>
                    <a:tab pos="4795838" algn="l"/>
                    <a:tab pos="6637338" algn="l"/>
                  </a:tabLst>
                </a:pPr>
                <a:r>
                  <a:rPr lang="en-US" sz="5500" dirty="0">
                    <a:latin typeface="Arial" panose="020B0604020202020204" pitchFamily="34" charset="0"/>
                    <a:cs typeface="Arial" panose="020B0604020202020204" pitchFamily="34" charset="0"/>
                  </a:rPr>
                  <a:t>90</a:t>
                </a:r>
                <a:r>
                  <a:rPr lang="en-US" sz="5500" dirty="0" smtClean="0">
                    <a:latin typeface="Arial" panose="020B0604020202020204" pitchFamily="34" charset="0"/>
                    <a:cs typeface="Arial" panose="020B0604020202020204" pitchFamily="34" charset="0"/>
                  </a:rPr>
                  <a:t>°</a:t>
                </a:r>
              </a:p>
              <a:p>
                <a:pPr marL="862013" indent="-862013">
                  <a:spcAft>
                    <a:spcPts val="0"/>
                  </a:spcAft>
                  <a:buClr>
                    <a:srgbClr val="C00000"/>
                  </a:buClr>
                  <a:buFont typeface="+mj-lt"/>
                  <a:buAutoNum type="arabicPeriod"/>
                  <a:tabLst>
                    <a:tab pos="1776413" algn="l"/>
                    <a:tab pos="2690813" algn="l"/>
                    <a:tab pos="4795838" algn="l"/>
                    <a:tab pos="6637338" algn="l"/>
                  </a:tabLst>
                </a:pPr>
                <a:r>
                  <a:rPr lang="en-US" sz="5500" dirty="0" smtClean="0">
                    <a:latin typeface="Arial" panose="020B0604020202020204" pitchFamily="34" charset="0"/>
                    <a:cs typeface="Arial" panose="020B0604020202020204" pitchFamily="34" charset="0"/>
                  </a:rPr>
                  <a:t>y = - </a:t>
                </a:r>
                <a14:m>
                  <m:oMath xmlns:m="http://schemas.openxmlformats.org/officeDocument/2006/math">
                    <m:f>
                      <m:fPr>
                        <m:ctrlPr>
                          <a:rPr lang="en-US" sz="5500" i="1">
                            <a:latin typeface="Cambria Math" panose="02040503050406030204" pitchFamily="18" charset="0"/>
                            <a:cs typeface="Arial" panose="020B0604020202020204" pitchFamily="34" charset="0"/>
                          </a:rPr>
                        </m:ctrlPr>
                      </m:fPr>
                      <m:num>
                        <m:r>
                          <a:rPr lang="en-US" sz="5500">
                            <a:latin typeface="Cambria Math" panose="02040503050406030204" pitchFamily="18" charset="0"/>
                            <a:cs typeface="Arial" panose="020B0604020202020204" pitchFamily="34" charset="0"/>
                          </a:rPr>
                          <m:t>1</m:t>
                        </m:r>
                      </m:num>
                      <m:den>
                        <m:r>
                          <a:rPr lang="en-US" sz="5500">
                            <a:latin typeface="Cambria Math" panose="02040503050406030204" pitchFamily="18" charset="0"/>
                            <a:cs typeface="Arial" panose="020B0604020202020204" pitchFamily="34" charset="0"/>
                          </a:rPr>
                          <m:t>2</m:t>
                        </m:r>
                      </m:den>
                    </m:f>
                  </m:oMath>
                </a14:m>
                <a:r>
                  <a:rPr lang="en-US" sz="5500" dirty="0" smtClean="0">
                    <a:latin typeface="Arial" panose="020B0604020202020204" pitchFamily="34" charset="0"/>
                    <a:cs typeface="Arial" panose="020B0604020202020204" pitchFamily="34" charset="0"/>
                  </a:rPr>
                  <a:t>x + </a:t>
                </a:r>
                <a14:m>
                  <m:oMath xmlns:m="http://schemas.openxmlformats.org/officeDocument/2006/math">
                    <m:f>
                      <m:fPr>
                        <m:ctrlPr>
                          <a:rPr lang="en-US" sz="5500" i="1">
                            <a:latin typeface="Cambria Math" panose="02040503050406030204" pitchFamily="18" charset="0"/>
                            <a:cs typeface="Arial" panose="020B0604020202020204" pitchFamily="34" charset="0"/>
                          </a:rPr>
                        </m:ctrlPr>
                      </m:fPr>
                      <m:num>
                        <m:r>
                          <a:rPr lang="en-US" sz="5500" b="0" i="0" smtClean="0">
                            <a:latin typeface="Cambria Math" panose="02040503050406030204" pitchFamily="18" charset="0"/>
                            <a:cs typeface="Arial" panose="020B0604020202020204" pitchFamily="34" charset="0"/>
                          </a:rPr>
                          <m:t>2</m:t>
                        </m:r>
                      </m:num>
                      <m:den>
                        <m:r>
                          <a:rPr lang="en-US" sz="5500" b="0" i="0" smtClean="0">
                            <a:latin typeface="Cambria Math" panose="02040503050406030204" pitchFamily="18" charset="0"/>
                            <a:cs typeface="Arial" panose="020B0604020202020204" pitchFamily="34" charset="0"/>
                          </a:rPr>
                          <m:t>3</m:t>
                        </m:r>
                      </m:den>
                    </m:f>
                  </m:oMath>
                </a14:m>
                <a:endParaRPr lang="en-US" sz="5500" dirty="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4678973"/>
              </a:xfrm>
              <a:prstGeom prst="rect">
                <a:avLst/>
              </a:prstGeom>
              <a:blipFill rotWithShape="0">
                <a:blip r:embed="rId4"/>
                <a:stretch>
                  <a:fillRect l="-3485" t="-3646" b="-2865"/>
                </a:stretch>
              </a:blipFill>
            </p:spPr>
            <p:txBody>
              <a:bodyPr/>
              <a:lstStyle/>
              <a:p>
                <a:r>
                  <a:rPr lang="en-US">
                    <a:noFill/>
                  </a:rPr>
                  <a:t> </a:t>
                </a:r>
              </a:p>
            </p:txBody>
          </p:sp>
        </mc:Fallback>
      </mc:AlternateContent>
    </p:spTree>
    <p:extLst>
      <p:ext uri="{BB962C8B-B14F-4D97-AF65-F5344CB8AC3E}">
        <p14:creationId xmlns:p14="http://schemas.microsoft.com/office/powerpoint/2010/main" val="3728167459"/>
      </p:ext>
    </p:extLst>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586145"/>
          </a:xfrm>
          <a:prstGeom prst="rect">
            <a:avLst/>
          </a:prstGeom>
        </p:spPr>
        <p:txBody>
          <a:bodyPr wrap="square">
            <a:spAutoFit/>
          </a:bodyPr>
          <a:lstStyle/>
          <a:p>
            <a:pPr marL="465138" indent="-465138">
              <a:spcAft>
                <a:spcPts val="0"/>
              </a:spcAft>
              <a:buClr>
                <a:srgbClr val="C00000"/>
              </a:buClr>
              <a:buFont typeface="+mj-lt"/>
              <a:buAutoNum type="arabicPeriod" startAt="4"/>
              <a:tabLst>
                <a:tab pos="914400" algn="l"/>
                <a:tab pos="2690813" algn="l"/>
                <a:tab pos="4795838" algn="l"/>
                <a:tab pos="6637338" algn="l"/>
              </a:tabLst>
            </a:pPr>
            <a:r>
              <a:rPr lang="en-US" sz="2530" dirty="0" smtClean="0">
                <a:solidFill>
                  <a:srgbClr val="C00000"/>
                </a:solidFill>
                <a:latin typeface="Arial" panose="020B0604020202020204" pitchFamily="34" charset="0"/>
                <a:cs typeface="Arial" panose="020B0604020202020204" pitchFamily="34" charset="0"/>
              </a:rPr>
              <a:t>a.</a:t>
            </a:r>
            <a:r>
              <a:rPr lang="en-US" sz="2530" dirty="0" smtClean="0">
                <a:latin typeface="Arial" panose="020B0604020202020204" pitchFamily="34" charset="0"/>
                <a:cs typeface="Arial" panose="020B0604020202020204" pitchFamily="34" charset="0"/>
              </a:rPr>
              <a:t>	g </a:t>
            </a:r>
            <a:r>
              <a:rPr lang="en-US" sz="2530" dirty="0">
                <a:latin typeface="Arial" panose="020B0604020202020204" pitchFamily="34" charset="0"/>
                <a:cs typeface="Arial" panose="020B0604020202020204" pitchFamily="34" charset="0"/>
              </a:rPr>
              <a:t>= 38° (angles at the </a:t>
            </a:r>
            <a:r>
              <a:rPr lang="en-US" sz="2530" dirty="0" smtClean="0">
                <a:latin typeface="Arial" panose="020B0604020202020204" pitchFamily="34" charset="0"/>
                <a:cs typeface="Arial" panose="020B0604020202020204" pitchFamily="34" charset="0"/>
              </a:rPr>
              <a:t>circumference subtended by 	the same arc)</a:t>
            </a:r>
            <a:br>
              <a:rPr lang="en-US" sz="2530" dirty="0" smtClean="0">
                <a:latin typeface="Arial" panose="020B0604020202020204" pitchFamily="34" charset="0"/>
                <a:cs typeface="Arial" panose="020B0604020202020204" pitchFamily="34" charset="0"/>
              </a:rPr>
            </a:br>
            <a:r>
              <a:rPr lang="en-US" sz="2530" dirty="0" smtClean="0">
                <a:latin typeface="Arial" panose="020B0604020202020204" pitchFamily="34" charset="0"/>
                <a:cs typeface="Arial" panose="020B0604020202020204" pitchFamily="34" charset="0"/>
              </a:rPr>
              <a:t>	</a:t>
            </a:r>
            <a:r>
              <a:rPr lang="en-US" sz="2530" i="1" dirty="0" smtClean="0">
                <a:latin typeface="Arial" panose="020B0604020202020204" pitchFamily="34" charset="0"/>
                <a:cs typeface="Arial" panose="020B0604020202020204" pitchFamily="34" charset="0"/>
              </a:rPr>
              <a:t>h</a:t>
            </a:r>
            <a:r>
              <a:rPr lang="en-US" sz="2530" dirty="0" smtClean="0">
                <a:latin typeface="Arial" panose="020B0604020202020204" pitchFamily="34" charset="0"/>
                <a:cs typeface="Arial" panose="020B0604020202020204" pitchFamily="34" charset="0"/>
              </a:rPr>
              <a:t> </a:t>
            </a:r>
            <a:r>
              <a:rPr lang="en-US" sz="2530" dirty="0">
                <a:latin typeface="Arial" panose="020B0604020202020204" pitchFamily="34" charset="0"/>
                <a:cs typeface="Arial" panose="020B0604020202020204" pitchFamily="34" charset="0"/>
              </a:rPr>
              <a:t>= 98° (angles in a triangle add to </a:t>
            </a:r>
            <a:r>
              <a:rPr lang="en-US" sz="2530" dirty="0" smtClean="0">
                <a:latin typeface="Arial" panose="020B0604020202020204" pitchFamily="34" charset="0"/>
                <a:cs typeface="Arial" panose="020B0604020202020204" pitchFamily="34" charset="0"/>
              </a:rPr>
              <a:t>I80</a:t>
            </a:r>
            <a:r>
              <a:rPr lang="en-US" sz="2530" baseline="30000" dirty="0" smtClean="0">
                <a:latin typeface="Arial" panose="020B0604020202020204" pitchFamily="34" charset="0"/>
                <a:cs typeface="Arial" panose="020B0604020202020204" pitchFamily="34" charset="0"/>
              </a:rPr>
              <a:t>o</a:t>
            </a:r>
            <a:r>
              <a:rPr lang="en-US" sz="2530" dirty="0" smtClean="0">
                <a:latin typeface="Arial" panose="020B0604020202020204" pitchFamily="34" charset="0"/>
                <a:cs typeface="Arial" panose="020B0604020202020204" pitchFamily="34" charset="0"/>
              </a:rPr>
              <a:t>)</a:t>
            </a:r>
            <a:br>
              <a:rPr lang="en-US" sz="2530" dirty="0" smtClean="0">
                <a:latin typeface="Arial" panose="020B0604020202020204" pitchFamily="34" charset="0"/>
                <a:cs typeface="Arial" panose="020B0604020202020204" pitchFamily="34" charset="0"/>
              </a:rPr>
            </a:br>
            <a:r>
              <a:rPr lang="en-US" sz="2530" dirty="0" smtClean="0">
                <a:latin typeface="Arial" panose="020B0604020202020204" pitchFamily="34" charset="0"/>
                <a:cs typeface="Arial" panose="020B0604020202020204" pitchFamily="34" charset="0"/>
              </a:rPr>
              <a:t>	</a:t>
            </a:r>
            <a:r>
              <a:rPr lang="en-US" sz="2530" i="1" dirty="0" err="1" smtClean="0">
                <a:latin typeface="Arial" panose="020B0604020202020204" pitchFamily="34" charset="0"/>
                <a:cs typeface="Arial" panose="020B0604020202020204" pitchFamily="34" charset="0"/>
              </a:rPr>
              <a:t>i</a:t>
            </a:r>
            <a:r>
              <a:rPr lang="en-US" sz="2530" dirty="0" smtClean="0">
                <a:latin typeface="Arial" panose="020B0604020202020204" pitchFamily="34" charset="0"/>
                <a:cs typeface="Arial" panose="020B0604020202020204" pitchFamily="34" charset="0"/>
              </a:rPr>
              <a:t>  = </a:t>
            </a:r>
            <a:r>
              <a:rPr lang="en-US" sz="2530" dirty="0">
                <a:latin typeface="Arial" panose="020B0604020202020204" pitchFamily="34" charset="0"/>
                <a:cs typeface="Arial" panose="020B0604020202020204" pitchFamily="34" charset="0"/>
              </a:rPr>
              <a:t>98° (vertically opposite </a:t>
            </a:r>
            <a:r>
              <a:rPr lang="en-US" sz="2530" dirty="0" smtClean="0">
                <a:latin typeface="Arial" panose="020B0604020202020204" pitchFamily="34" charset="0"/>
                <a:cs typeface="Arial" panose="020B0604020202020204" pitchFamily="34" charset="0"/>
              </a:rPr>
              <a:t>angles)</a:t>
            </a:r>
            <a:br>
              <a:rPr lang="en-US" sz="2530" dirty="0" smtClean="0">
                <a:latin typeface="Arial" panose="020B0604020202020204" pitchFamily="34" charset="0"/>
                <a:cs typeface="Arial" panose="020B0604020202020204" pitchFamily="34" charset="0"/>
              </a:rPr>
            </a:br>
            <a:r>
              <a:rPr lang="en-US" sz="2530" dirty="0" smtClean="0">
                <a:latin typeface="Arial" panose="020B0604020202020204" pitchFamily="34" charset="0"/>
                <a:cs typeface="Arial" panose="020B0604020202020204" pitchFamily="34" charset="0"/>
              </a:rPr>
              <a:t>	</a:t>
            </a:r>
            <a:r>
              <a:rPr lang="en-US" sz="2530" i="1" dirty="0" smtClean="0">
                <a:latin typeface="Arial" panose="020B0604020202020204" pitchFamily="34" charset="0"/>
                <a:cs typeface="Arial" panose="020B0604020202020204" pitchFamily="34" charset="0"/>
              </a:rPr>
              <a:t>j</a:t>
            </a:r>
            <a:r>
              <a:rPr lang="en-US" sz="2530" dirty="0" smtClean="0">
                <a:latin typeface="Arial" panose="020B0604020202020204" pitchFamily="34" charset="0"/>
                <a:cs typeface="Arial" panose="020B0604020202020204" pitchFamily="34" charset="0"/>
              </a:rPr>
              <a:t>  = </a:t>
            </a:r>
            <a:r>
              <a:rPr lang="en-US" sz="2530" dirty="0">
                <a:latin typeface="Arial" panose="020B0604020202020204" pitchFamily="34" charset="0"/>
                <a:cs typeface="Arial" panose="020B0604020202020204" pitchFamily="34" charset="0"/>
              </a:rPr>
              <a:t>44° (angles at circumference subtended </a:t>
            </a:r>
            <a:r>
              <a:rPr lang="en-US" sz="2530" dirty="0" smtClean="0">
                <a:latin typeface="Arial" panose="020B0604020202020204" pitchFamily="34" charset="0"/>
                <a:cs typeface="Arial" panose="020B0604020202020204" pitchFamily="34" charset="0"/>
              </a:rPr>
              <a:t>by </a:t>
            </a:r>
            <a:r>
              <a:rPr lang="en-US" sz="2530" dirty="0">
                <a:latin typeface="Arial" panose="020B0604020202020204" pitchFamily="34" charset="0"/>
                <a:cs typeface="Arial" panose="020B0604020202020204" pitchFamily="34" charset="0"/>
              </a:rPr>
              <a:t>the </a:t>
            </a:r>
            <a:r>
              <a:rPr lang="en-US" sz="2530" dirty="0" smtClean="0">
                <a:latin typeface="Arial" panose="020B0604020202020204" pitchFamily="34" charset="0"/>
                <a:cs typeface="Arial" panose="020B0604020202020204" pitchFamily="34" charset="0"/>
              </a:rPr>
              <a:t>	same arc)</a:t>
            </a:r>
            <a:endParaRPr lang="en-US" sz="2530" dirty="0">
              <a:latin typeface="Arial" panose="020B0604020202020204" pitchFamily="34" charset="0"/>
              <a:cs typeface="Arial" panose="020B0604020202020204" pitchFamily="34" charset="0"/>
            </a:endParaRPr>
          </a:p>
          <a:p>
            <a:pPr marL="914400" lvl="1" indent="-457200">
              <a:spcAft>
                <a:spcPts val="0"/>
              </a:spcAft>
              <a:buClr>
                <a:srgbClr val="C00000"/>
              </a:buClr>
              <a:buFont typeface="+mj-lt"/>
              <a:buAutoNum type="alphaLcPeriod" startAt="2"/>
              <a:tabLst>
                <a:tab pos="1776413" algn="l"/>
                <a:tab pos="2690813" algn="l"/>
                <a:tab pos="4795838" algn="l"/>
                <a:tab pos="6637338" algn="l"/>
              </a:tabLst>
            </a:pPr>
            <a:r>
              <a:rPr lang="en-US" sz="2530" dirty="0" smtClean="0"/>
              <a:t>∠</a:t>
            </a:r>
            <a:r>
              <a:rPr lang="en-US" sz="2530" dirty="0" smtClean="0">
                <a:latin typeface="Arial" panose="020B0604020202020204" pitchFamily="34" charset="0"/>
                <a:cs typeface="Arial" panose="020B0604020202020204" pitchFamily="34" charset="0"/>
              </a:rPr>
              <a:t>BCD </a:t>
            </a:r>
            <a:r>
              <a:rPr lang="en-US" sz="2530" dirty="0">
                <a:latin typeface="Arial" panose="020B0604020202020204" pitchFamily="34" charset="0"/>
                <a:cs typeface="Arial" panose="020B0604020202020204" pitchFamily="34" charset="0"/>
              </a:rPr>
              <a:t>= 150° (opposite angles of a cyclic quadrilateral add to 180</a:t>
            </a:r>
            <a:r>
              <a:rPr lang="en-US" sz="2530" dirty="0" smtClean="0">
                <a:latin typeface="Arial" panose="020B0604020202020204" pitchFamily="34" charset="0"/>
                <a:cs typeface="Arial" panose="020B0604020202020204" pitchFamily="34" charset="0"/>
              </a:rPr>
              <a:t>°)</a:t>
            </a:r>
            <a:br>
              <a:rPr lang="en-US" sz="2530" dirty="0" smtClean="0">
                <a:latin typeface="Arial" panose="020B0604020202020204" pitchFamily="34" charset="0"/>
                <a:cs typeface="Arial" panose="020B0604020202020204" pitchFamily="34" charset="0"/>
              </a:rPr>
            </a:br>
            <a:r>
              <a:rPr lang="en-US" sz="2530" dirty="0" smtClean="0">
                <a:latin typeface="Arial" panose="020B0604020202020204" pitchFamily="34" charset="0"/>
                <a:cs typeface="Arial" panose="020B0604020202020204" pitchFamily="34" charset="0"/>
              </a:rPr>
              <a:t>k </a:t>
            </a:r>
            <a:r>
              <a:rPr lang="en-US" sz="2530" dirty="0">
                <a:latin typeface="Arial" panose="020B0604020202020204" pitchFamily="34" charset="0"/>
                <a:cs typeface="Arial" panose="020B0604020202020204" pitchFamily="34" charset="0"/>
              </a:rPr>
              <a:t>= (180° - 150°) + 2 = </a:t>
            </a:r>
            <a:r>
              <a:rPr lang="en-US" sz="2530" dirty="0" smtClean="0">
                <a:latin typeface="Arial" panose="020B0604020202020204" pitchFamily="34" charset="0"/>
                <a:cs typeface="Arial" panose="020B0604020202020204" pitchFamily="34" charset="0"/>
              </a:rPr>
              <a:t>15</a:t>
            </a:r>
            <a:r>
              <a:rPr lang="en-US" sz="2530" baseline="30000" dirty="0" smtClean="0">
                <a:latin typeface="Arial" panose="020B0604020202020204" pitchFamily="34" charset="0"/>
                <a:cs typeface="Arial" panose="020B0604020202020204" pitchFamily="34" charset="0"/>
              </a:rPr>
              <a:t>o</a:t>
            </a:r>
            <a:r>
              <a:rPr lang="en-US" sz="2530" dirty="0" smtClean="0">
                <a:latin typeface="Arial" panose="020B0604020202020204" pitchFamily="34" charset="0"/>
                <a:cs typeface="Arial" panose="020B0604020202020204" pitchFamily="34" charset="0"/>
              </a:rPr>
              <a:t> </a:t>
            </a:r>
            <a:r>
              <a:rPr lang="en-US" sz="2530" dirty="0">
                <a:latin typeface="Arial" panose="020B0604020202020204" pitchFamily="34" charset="0"/>
                <a:cs typeface="Arial" panose="020B0604020202020204" pitchFamily="34" charset="0"/>
              </a:rPr>
              <a:t>(angles in a triangle add to 180° and base angles of isosceles triangle are equal) </a:t>
            </a:r>
            <a:endParaRPr lang="en-US" sz="2530" dirty="0" smtClean="0">
              <a:latin typeface="Arial" panose="020B0604020202020204" pitchFamily="34" charset="0"/>
              <a:cs typeface="Arial" panose="020B0604020202020204" pitchFamily="34" charset="0"/>
            </a:endParaRPr>
          </a:p>
          <a:p>
            <a:pPr marL="914400" lvl="1" indent="-457200">
              <a:spcAft>
                <a:spcPts val="0"/>
              </a:spcAft>
              <a:buClr>
                <a:srgbClr val="C00000"/>
              </a:buClr>
              <a:buFont typeface="+mj-lt"/>
              <a:buAutoNum type="alphaLcPeriod" startAt="2"/>
              <a:tabLst>
                <a:tab pos="1776413" algn="l"/>
                <a:tab pos="2690813" algn="l"/>
                <a:tab pos="4795838" algn="l"/>
                <a:tab pos="6637338" algn="l"/>
              </a:tabLst>
            </a:pPr>
            <a:r>
              <a:rPr lang="en-US" sz="2530" dirty="0" smtClean="0"/>
              <a:t>∠</a:t>
            </a:r>
            <a:r>
              <a:rPr lang="en-US" sz="2530" dirty="0" smtClean="0">
                <a:latin typeface="Arial" panose="020B0604020202020204" pitchFamily="34" charset="0"/>
                <a:cs typeface="Arial" panose="020B0604020202020204" pitchFamily="34" charset="0"/>
              </a:rPr>
              <a:t>FEH </a:t>
            </a:r>
            <a:r>
              <a:rPr lang="en-US" sz="2530" dirty="0">
                <a:latin typeface="Arial" panose="020B0604020202020204" pitchFamily="34" charset="0"/>
                <a:cs typeface="Arial" panose="020B0604020202020204" pitchFamily="34" charset="0"/>
              </a:rPr>
              <a:t>= 69° (base angles isosceles triangle are equal) </a:t>
            </a:r>
            <a:r>
              <a:rPr lang="en-US" sz="2530" dirty="0" smtClean="0">
                <a:latin typeface="Arial" panose="020B0604020202020204" pitchFamily="34" charset="0"/>
                <a:cs typeface="Arial" panose="020B0604020202020204" pitchFamily="34" charset="0"/>
              </a:rPr>
              <a:t/>
            </a:r>
            <a:br>
              <a:rPr lang="en-US" sz="2530" dirty="0" smtClean="0">
                <a:latin typeface="Arial" panose="020B0604020202020204" pitchFamily="34" charset="0"/>
                <a:cs typeface="Arial" panose="020B0604020202020204" pitchFamily="34" charset="0"/>
              </a:rPr>
            </a:br>
            <a:r>
              <a:rPr lang="en-US" sz="2530" i="1" dirty="0" err="1" smtClean="0">
                <a:latin typeface="Arial" panose="020B0604020202020204" pitchFamily="34" charset="0"/>
                <a:cs typeface="Arial" panose="020B0604020202020204" pitchFamily="34" charset="0"/>
              </a:rPr>
              <a:t>i</a:t>
            </a:r>
            <a:r>
              <a:rPr lang="en-US" sz="2530" dirty="0" smtClean="0">
                <a:latin typeface="Arial" panose="020B0604020202020204" pitchFamily="34" charset="0"/>
                <a:cs typeface="Arial" panose="020B0604020202020204" pitchFamily="34" charset="0"/>
              </a:rPr>
              <a:t> </a:t>
            </a:r>
            <a:r>
              <a:rPr lang="en-US" sz="2530" dirty="0">
                <a:latin typeface="Arial" panose="020B0604020202020204" pitchFamily="34" charset="0"/>
                <a:cs typeface="Arial" panose="020B0604020202020204" pitchFamily="34" charset="0"/>
              </a:rPr>
              <a:t>= 69° (alternate angles)</a:t>
            </a:r>
          </a:p>
        </p:txBody>
      </p:sp>
    </p:spTree>
    <p:extLst>
      <p:ext uri="{BB962C8B-B14F-4D97-AF65-F5344CB8AC3E}">
        <p14:creationId xmlns:p14="http://schemas.microsoft.com/office/powerpoint/2010/main" val="1541565447"/>
      </p:ext>
    </p:extLst>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262979"/>
          </a:xfrm>
          <a:prstGeom prst="rect">
            <a:avLst/>
          </a:prstGeom>
        </p:spPr>
        <p:txBody>
          <a:bodyPr wrap="square">
            <a:spAutoFit/>
          </a:bodyPr>
          <a:lstStyle/>
          <a:p>
            <a:pPr marL="514350" indent="-514350">
              <a:spcAft>
                <a:spcPts val="0"/>
              </a:spcAft>
              <a:buClr>
                <a:srgbClr val="C00000"/>
              </a:buClr>
              <a:buFont typeface="+mj-lt"/>
              <a:buAutoNum type="arabicPeriod" startAt="5"/>
              <a:tabLst>
                <a:tab pos="914400" algn="l"/>
                <a:tab pos="2690813" algn="l"/>
                <a:tab pos="4795838" algn="l"/>
                <a:tab pos="6637338" algn="l"/>
              </a:tabLst>
            </a:pPr>
            <a:r>
              <a:rPr lang="en-US" sz="2800" dirty="0" smtClean="0">
                <a:solidFill>
                  <a:srgbClr val="C00000"/>
                </a:solidFill>
                <a:latin typeface="Arial" panose="020B0604020202020204" pitchFamily="34" charset="0"/>
                <a:cs typeface="Arial" panose="020B0604020202020204" pitchFamily="34" charset="0"/>
              </a:rPr>
              <a:t>a.</a:t>
            </a:r>
            <a:r>
              <a:rPr lang="en-US" sz="28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a</a:t>
            </a:r>
            <a:r>
              <a:rPr lang="en-US" sz="2800" dirty="0">
                <a:latin typeface="Arial" panose="020B0604020202020204" pitchFamily="34" charset="0"/>
                <a:cs typeface="Arial" panose="020B0604020202020204" pitchFamily="34" charset="0"/>
              </a:rPr>
              <a:t> = 46° (angle between the tangent and chord </a:t>
            </a:r>
            <a:r>
              <a:rPr lang="en-US" sz="2800" dirty="0" smtClean="0">
                <a:latin typeface="Arial" panose="020B0604020202020204" pitchFamily="34" charset="0"/>
                <a:cs typeface="Arial" panose="020B0604020202020204" pitchFamily="34" charset="0"/>
              </a:rPr>
              <a:t>	equals</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the </a:t>
            </a:r>
            <a:r>
              <a:rPr lang="en-US" sz="2800" dirty="0">
                <a:latin typeface="Arial" panose="020B0604020202020204" pitchFamily="34" charset="0"/>
                <a:cs typeface="Arial" panose="020B0604020202020204" pitchFamily="34" charset="0"/>
              </a:rPr>
              <a:t>angle in the alternate segment) </a:t>
            </a:r>
            <a:endParaRPr lang="en-US" sz="2800" dirty="0" smtClean="0">
              <a:latin typeface="Arial" panose="020B0604020202020204" pitchFamily="34" charset="0"/>
              <a:cs typeface="Arial" panose="020B0604020202020204" pitchFamily="34" charset="0"/>
            </a:endParaRPr>
          </a:p>
          <a:p>
            <a:pPr marL="971550" lvl="1" indent="-454025">
              <a:spcAft>
                <a:spcPts val="0"/>
              </a:spcAft>
              <a:buClr>
                <a:srgbClr val="C00000"/>
              </a:buClr>
              <a:buFont typeface="+mj-lt"/>
              <a:buAutoNum type="alphaLcPeriod" startAt="2"/>
              <a:tabLst>
                <a:tab pos="914400" algn="l"/>
                <a:tab pos="2690813" algn="l"/>
                <a:tab pos="4795838" algn="l"/>
                <a:tab pos="6637338" algn="l"/>
              </a:tabLst>
            </a:pPr>
            <a:r>
              <a:rPr lang="en-US" sz="2800" i="1" dirty="0" smtClean="0">
                <a:latin typeface="Arial" panose="020B0604020202020204" pitchFamily="34" charset="0"/>
                <a:cs typeface="Arial" panose="020B0604020202020204" pitchFamily="34" charset="0"/>
              </a:rPr>
              <a:t>b</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35° (angle between the tangent and chord equals the angle in the alternate segment) </a:t>
            </a:r>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i="1" dirty="0" smtClean="0">
                <a:latin typeface="Arial" panose="020B0604020202020204" pitchFamily="34" charset="0"/>
                <a:cs typeface="Arial" panose="020B0604020202020204" pitchFamily="34" charset="0"/>
              </a:rPr>
              <a:t>c</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94° (angles in a triangle add to 180°) </a:t>
            </a:r>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i="1" dirty="0" smtClean="0">
                <a:latin typeface="Arial" panose="020B0604020202020204" pitchFamily="34" charset="0"/>
                <a:cs typeface="Arial" panose="020B0604020202020204" pitchFamily="34" charset="0"/>
              </a:rPr>
              <a:t>d</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=94° (angle between the tangent and chord equals the angle in the alternate segment) </a:t>
            </a:r>
            <a:endParaRPr lang="en-US" sz="2800" dirty="0" smtClean="0">
              <a:latin typeface="Arial" panose="020B0604020202020204" pitchFamily="34" charset="0"/>
              <a:cs typeface="Arial" panose="020B0604020202020204" pitchFamily="34" charset="0"/>
            </a:endParaRPr>
          </a:p>
          <a:p>
            <a:pPr marL="971550" lvl="1" indent="-454025">
              <a:spcAft>
                <a:spcPts val="0"/>
              </a:spcAft>
              <a:buClr>
                <a:srgbClr val="C00000"/>
              </a:buClr>
              <a:buFont typeface="+mj-lt"/>
              <a:buAutoNum type="alphaLcPeriod" startAt="2"/>
              <a:tabLst>
                <a:tab pos="914400" algn="l"/>
                <a:tab pos="2690813" algn="l"/>
                <a:tab pos="4795838" algn="l"/>
                <a:tab pos="6637338" algn="l"/>
              </a:tabLst>
            </a:pPr>
            <a:r>
              <a:rPr lang="en-US" sz="2800" i="1" dirty="0" smtClean="0">
                <a:latin typeface="Arial" panose="020B0604020202020204" pitchFamily="34" charset="0"/>
                <a:cs typeface="Arial" panose="020B0604020202020204" pitchFamily="34" charset="0"/>
              </a:rPr>
              <a:t>e</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67° (angle between the tangent and chord equals the angle in the alternate segment</a:t>
            </a:r>
            <a:r>
              <a:rPr lang="en-US" sz="2800" dirty="0" smtClean="0">
                <a:latin typeface="Arial" panose="020B0604020202020204" pitchFamily="34" charset="0"/>
                <a:cs typeface="Arial" panose="020B0604020202020204" pitchFamily="34" charset="0"/>
              </a:rPr>
              <a:t>)</a:t>
            </a:r>
            <a:br>
              <a:rPr lang="en-US" sz="2800" dirty="0" smtClean="0">
                <a:latin typeface="Arial" panose="020B0604020202020204" pitchFamily="34" charset="0"/>
                <a:cs typeface="Arial" panose="020B0604020202020204" pitchFamily="34" charset="0"/>
              </a:rPr>
            </a:br>
            <a:r>
              <a:rPr lang="en-US" sz="2800" i="1" dirty="0" smtClean="0">
                <a:latin typeface="Arial" panose="020B0604020202020204" pitchFamily="34" charset="0"/>
                <a:cs typeface="Arial" panose="020B0604020202020204" pitchFamily="34" charset="0"/>
              </a:rPr>
              <a:t>f</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27° (angles in a triangle add to 180°) </a:t>
            </a:r>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i="1" dirty="0" smtClean="0">
                <a:latin typeface="Arial" panose="020B0604020202020204" pitchFamily="34" charset="0"/>
                <a:cs typeface="Arial" panose="020B0604020202020204" pitchFamily="34" charset="0"/>
              </a:rPr>
              <a:t>g</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86° (angle between the tangent and chord equals the angle in the alternate segment)</a:t>
            </a:r>
          </a:p>
        </p:txBody>
      </p:sp>
    </p:spTree>
    <p:extLst>
      <p:ext uri="{BB962C8B-B14F-4D97-AF65-F5344CB8AC3E}">
        <p14:creationId xmlns:p14="http://schemas.microsoft.com/office/powerpoint/2010/main" val="3583032193"/>
      </p:ext>
    </p:extLst>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693866"/>
          </a:xfrm>
          <a:prstGeom prst="rect">
            <a:avLst/>
          </a:prstGeom>
        </p:spPr>
        <p:txBody>
          <a:bodyPr wrap="square">
            <a:spAutoFit/>
          </a:bodyPr>
          <a:lstStyle/>
          <a:p>
            <a:pPr marL="514350" indent="-514350">
              <a:spcAft>
                <a:spcPts val="0"/>
              </a:spcAft>
              <a:buClr>
                <a:srgbClr val="C00000"/>
              </a:buClr>
              <a:buFont typeface="+mj-lt"/>
              <a:buAutoNum type="arabicPeriod" startAt="6"/>
              <a:tabLst>
                <a:tab pos="914400" algn="l"/>
                <a:tab pos="2690813" algn="l"/>
                <a:tab pos="4795838" algn="l"/>
                <a:tab pos="6637338" algn="l"/>
              </a:tabLst>
            </a:pPr>
            <a:r>
              <a:rPr lang="en-US" sz="2700" dirty="0" smtClean="0">
                <a:solidFill>
                  <a:srgbClr val="C00000"/>
                </a:solidFill>
                <a:latin typeface="Arial" panose="020B0604020202020204" pitchFamily="34" charset="0"/>
                <a:cs typeface="Arial" panose="020B0604020202020204" pitchFamily="34" charset="0"/>
              </a:rPr>
              <a:t>a.</a:t>
            </a:r>
            <a:r>
              <a:rPr lang="en-US" sz="2700" dirty="0">
                <a:latin typeface="Arial" panose="020B0604020202020204" pitchFamily="34" charset="0"/>
                <a:cs typeface="Arial" panose="020B0604020202020204" pitchFamily="34" charset="0"/>
              </a:rPr>
              <a:t>	AT = BT (tangents to circle from same external </a:t>
            </a:r>
            <a:r>
              <a:rPr lang="en-US" sz="2700" dirty="0" smtClean="0">
                <a:latin typeface="Arial" panose="020B0604020202020204" pitchFamily="34" charset="0"/>
                <a:cs typeface="Arial" panose="020B0604020202020204" pitchFamily="34" charset="0"/>
              </a:rPr>
              <a:t>	point are</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	</a:t>
            </a:r>
            <a:r>
              <a:rPr lang="en-US" sz="2700" dirty="0" smtClean="0"/>
              <a:t>∠</a:t>
            </a:r>
            <a:r>
              <a:rPr lang="en-US" sz="2700" dirty="0" smtClean="0">
                <a:latin typeface="Arial" panose="020B0604020202020204" pitchFamily="34" charset="0"/>
                <a:cs typeface="Arial" panose="020B0604020202020204" pitchFamily="34" charset="0"/>
              </a:rPr>
              <a:t>TAB </a:t>
            </a:r>
            <a:r>
              <a:rPr lang="en-US" sz="2700" dirty="0">
                <a:latin typeface="Arial" panose="020B0604020202020204" pitchFamily="34" charset="0"/>
                <a:cs typeface="Arial" panose="020B0604020202020204" pitchFamily="34" charset="0"/>
              </a:rPr>
              <a:t>= (180° - 56°) + 2 = 62° </a:t>
            </a:r>
            <a:r>
              <a:rPr lang="en-US" sz="2700" dirty="0" smtClean="0">
                <a:latin typeface="Arial" panose="020B0604020202020204" pitchFamily="34" charset="0"/>
                <a:cs typeface="Arial" panose="020B0604020202020204" pitchFamily="34" charset="0"/>
              </a:rPr>
              <a:t/>
            </a:r>
            <a:br>
              <a:rPr lang="en-US" sz="2700" dirty="0" smtClean="0">
                <a:latin typeface="Arial" panose="020B0604020202020204" pitchFamily="34" charset="0"/>
                <a:cs typeface="Arial" panose="020B0604020202020204" pitchFamily="34" charset="0"/>
              </a:rPr>
            </a:br>
            <a:r>
              <a:rPr lang="en-US" sz="2700" dirty="0" smtClean="0">
                <a:latin typeface="Arial" panose="020B0604020202020204" pitchFamily="34" charset="0"/>
                <a:cs typeface="Arial" panose="020B0604020202020204" pitchFamily="34" charset="0"/>
              </a:rPr>
              <a:t>	</a:t>
            </a:r>
            <a:r>
              <a:rPr lang="en-US" sz="2700" i="1" dirty="0" smtClean="0">
                <a:latin typeface="Arial" panose="020B0604020202020204" pitchFamily="34" charset="0"/>
                <a:cs typeface="Arial" panose="020B0604020202020204" pitchFamily="34" charset="0"/>
              </a:rPr>
              <a:t>a</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62° (angle between the tangent and chord </a:t>
            </a:r>
            <a:r>
              <a:rPr lang="en-US" sz="2700" dirty="0" smtClean="0">
                <a:latin typeface="Arial" panose="020B0604020202020204" pitchFamily="34" charset="0"/>
                <a:cs typeface="Arial" panose="020B0604020202020204" pitchFamily="34" charset="0"/>
              </a:rPr>
              <a:t>	equals </a:t>
            </a:r>
            <a:r>
              <a:rPr lang="en-US" sz="2700" dirty="0">
                <a:latin typeface="Arial" panose="020B0604020202020204" pitchFamily="34" charset="0"/>
                <a:cs typeface="Arial" panose="020B0604020202020204" pitchFamily="34" charset="0"/>
              </a:rPr>
              <a:t>the angle in the alternate segment) </a:t>
            </a:r>
            <a:endParaRPr lang="en-US" sz="2700" dirty="0" smtClean="0">
              <a:latin typeface="Arial" panose="020B0604020202020204" pitchFamily="34" charset="0"/>
              <a:cs typeface="Arial" panose="020B0604020202020204" pitchFamily="34" charset="0"/>
            </a:endParaRPr>
          </a:p>
          <a:p>
            <a:pPr marL="971550" lvl="1" indent="-514350">
              <a:spcAft>
                <a:spcPts val="0"/>
              </a:spcAft>
              <a:buClr>
                <a:srgbClr val="C00000"/>
              </a:buClr>
              <a:buFont typeface="+mj-lt"/>
              <a:buAutoNum type="alphaLcPeriod" startAt="2"/>
              <a:tabLst>
                <a:tab pos="914400" algn="l"/>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BAC </a:t>
            </a:r>
            <a:r>
              <a:rPr lang="en-US" sz="2700" dirty="0">
                <a:latin typeface="Arial" panose="020B0604020202020204" pitchFamily="34" charset="0"/>
                <a:cs typeface="Arial" panose="020B0604020202020204" pitchFamily="34" charset="0"/>
              </a:rPr>
              <a:t>= 90° (angle in a semicircle is 90°) </a:t>
            </a:r>
            <a:r>
              <a:rPr lang="en-US" sz="2700" dirty="0" smtClean="0"/>
              <a:t>∠</a:t>
            </a:r>
            <a:r>
              <a:rPr lang="en-US" sz="2700" dirty="0" smtClean="0">
                <a:latin typeface="Arial" panose="020B0604020202020204" pitchFamily="34" charset="0"/>
                <a:cs typeface="Arial" panose="020B0604020202020204" pitchFamily="34" charset="0"/>
              </a:rPr>
              <a:t>ABC </a:t>
            </a:r>
            <a:r>
              <a:rPr lang="en-US" sz="2700" dirty="0">
                <a:latin typeface="Arial" panose="020B0604020202020204" pitchFamily="34" charset="0"/>
                <a:cs typeface="Arial" panose="020B0604020202020204" pitchFamily="34" charset="0"/>
              </a:rPr>
              <a:t>= 63° (angles in a triangle add to 180</a:t>
            </a:r>
            <a:r>
              <a:rPr lang="en-US" sz="2700" dirty="0" smtClean="0">
                <a:latin typeface="Arial" panose="020B0604020202020204" pitchFamily="34" charset="0"/>
                <a:cs typeface="Arial" panose="020B0604020202020204" pitchFamily="34" charset="0"/>
              </a:rPr>
              <a:t>°)</a:t>
            </a:r>
            <a:br>
              <a:rPr lang="en-US" sz="2700" dirty="0" smtClean="0">
                <a:latin typeface="Arial" panose="020B0604020202020204" pitchFamily="34" charset="0"/>
                <a:cs typeface="Arial" panose="020B0604020202020204" pitchFamily="34" charset="0"/>
              </a:rPr>
            </a:br>
            <a:r>
              <a:rPr lang="en-US" sz="2700" i="1" dirty="0" smtClean="0">
                <a:latin typeface="Arial" panose="020B0604020202020204" pitchFamily="34" charset="0"/>
                <a:cs typeface="Arial" panose="020B0604020202020204" pitchFamily="34" charset="0"/>
              </a:rPr>
              <a:t>b</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63° (angle between the tangent and chord equals the angle in the alternate segment) </a:t>
            </a:r>
            <a:endParaRPr lang="en-US" sz="2700" dirty="0" smtClean="0">
              <a:latin typeface="Arial" panose="020B0604020202020204" pitchFamily="34" charset="0"/>
              <a:cs typeface="Arial" panose="020B0604020202020204" pitchFamily="34" charset="0"/>
            </a:endParaRPr>
          </a:p>
          <a:p>
            <a:pPr marL="971550" lvl="1" indent="-514350">
              <a:spcAft>
                <a:spcPts val="0"/>
              </a:spcAft>
              <a:buClr>
                <a:srgbClr val="C00000"/>
              </a:buClr>
              <a:buFont typeface="+mj-lt"/>
              <a:buAutoNum type="alphaLcPeriod" startAt="2"/>
              <a:tabLst>
                <a:tab pos="914400" algn="l"/>
                <a:tab pos="2690813" algn="l"/>
                <a:tab pos="4795838" algn="l"/>
                <a:tab pos="6637338" algn="l"/>
              </a:tabLst>
            </a:pPr>
            <a:r>
              <a:rPr lang="en-US" sz="2700" i="1" dirty="0" smtClean="0">
                <a:latin typeface="Arial" panose="020B0604020202020204" pitchFamily="34" charset="0"/>
                <a:cs typeface="Arial" panose="020B0604020202020204" pitchFamily="34" charset="0"/>
              </a:rPr>
              <a:t>c</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74° (alternate angles are equal) </a:t>
            </a:r>
            <a:r>
              <a:rPr lang="en-US" sz="2700" dirty="0" smtClean="0">
                <a:latin typeface="Arial" panose="020B0604020202020204" pitchFamily="34" charset="0"/>
                <a:cs typeface="Arial" panose="020B0604020202020204" pitchFamily="34" charset="0"/>
              </a:rPr>
              <a:t/>
            </a:r>
            <a:br>
              <a:rPr lang="en-US" sz="2700" dirty="0" smtClean="0">
                <a:latin typeface="Arial" panose="020B0604020202020204" pitchFamily="34" charset="0"/>
                <a:cs typeface="Arial" panose="020B0604020202020204" pitchFamily="34" charset="0"/>
              </a:rPr>
            </a:br>
            <a:r>
              <a:rPr lang="en-US" sz="2700" i="1" dirty="0" smtClean="0">
                <a:latin typeface="Arial" panose="020B0604020202020204" pitchFamily="34" charset="0"/>
                <a:cs typeface="Arial" panose="020B0604020202020204" pitchFamily="34" charset="0"/>
              </a:rPr>
              <a:t>d</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74° (angle between the tangent and chord equals the angle in the alternate segment) </a:t>
            </a:r>
            <a:r>
              <a:rPr lang="en-US" sz="2700" dirty="0" smtClean="0">
                <a:latin typeface="Arial" panose="020B0604020202020204" pitchFamily="34" charset="0"/>
                <a:cs typeface="Arial" panose="020B0604020202020204" pitchFamily="34" charset="0"/>
              </a:rPr>
              <a:t/>
            </a:r>
            <a:br>
              <a:rPr lang="en-US" sz="2700" dirty="0" smtClean="0">
                <a:latin typeface="Arial" panose="020B0604020202020204" pitchFamily="34" charset="0"/>
                <a:cs typeface="Arial" panose="020B0604020202020204" pitchFamily="34" charset="0"/>
              </a:rPr>
            </a:br>
            <a:r>
              <a:rPr lang="en-US" sz="2700" i="1" dirty="0" smtClean="0">
                <a:latin typeface="Arial" panose="020B0604020202020204" pitchFamily="34" charset="0"/>
                <a:cs typeface="Arial" panose="020B0604020202020204" pitchFamily="34" charset="0"/>
              </a:rPr>
              <a:t>e</a:t>
            </a:r>
            <a:r>
              <a:rPr lang="en-US" sz="2700" dirty="0" smtClean="0">
                <a:latin typeface="Arial" panose="020B0604020202020204" pitchFamily="34" charset="0"/>
                <a:cs typeface="Arial" panose="020B0604020202020204" pitchFamily="34" charset="0"/>
              </a:rPr>
              <a:t> </a:t>
            </a:r>
            <a:r>
              <a:rPr lang="en-US" sz="2700" dirty="0">
                <a:latin typeface="Arial" panose="020B0604020202020204" pitchFamily="34" charset="0"/>
                <a:cs typeface="Arial" panose="020B0604020202020204" pitchFamily="34" charset="0"/>
              </a:rPr>
              <a:t>= 32“ (angles in a triangle add to 180°)</a:t>
            </a:r>
          </a:p>
        </p:txBody>
      </p:sp>
    </p:spTree>
    <p:extLst>
      <p:ext uri="{BB962C8B-B14F-4D97-AF65-F5344CB8AC3E}">
        <p14:creationId xmlns:p14="http://schemas.microsoft.com/office/powerpoint/2010/main" val="142494486"/>
      </p:ext>
    </p:extLst>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493812"/>
          </a:xfrm>
          <a:prstGeom prst="rect">
            <a:avLst/>
          </a:prstGeom>
        </p:spPr>
        <p:txBody>
          <a:bodyPr wrap="square">
            <a:spAutoFit/>
          </a:bodyPr>
          <a:lstStyle/>
          <a:p>
            <a:pPr marL="514350" indent="-514350">
              <a:spcAft>
                <a:spcPts val="0"/>
              </a:spcAft>
              <a:buClr>
                <a:srgbClr val="C00000"/>
              </a:buClr>
              <a:buFont typeface="+mj-lt"/>
              <a:buAutoNum type="arabicPeriod" startAt="7"/>
              <a:tabLst>
                <a:tab pos="914400" algn="l"/>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OAT </a:t>
            </a:r>
            <a:r>
              <a:rPr lang="en-US" sz="2700" dirty="0">
                <a:latin typeface="Arial" panose="020B0604020202020204" pitchFamily="34" charset="0"/>
                <a:cs typeface="Arial" panose="020B0604020202020204" pitchFamily="34" charset="0"/>
              </a:rPr>
              <a:t>- 90° (angle between tangent and radius is 90°)</a:t>
            </a:r>
          </a:p>
          <a:p>
            <a:pPr marL="966788" lvl="1" indent="-449263">
              <a:spcAft>
                <a:spcPts val="0"/>
              </a:spcAft>
              <a:buClr>
                <a:srgbClr val="C00000"/>
              </a:buClr>
              <a:buFont typeface="+mj-lt"/>
              <a:buAutoNum type="alphaLcPeriod"/>
              <a:tabLst>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CAO </a:t>
            </a:r>
            <a:r>
              <a:rPr lang="en-US" sz="2700" dirty="0">
                <a:latin typeface="Arial" panose="020B0604020202020204" pitchFamily="34" charset="0"/>
                <a:cs typeface="Arial" panose="020B0604020202020204" pitchFamily="34" charset="0"/>
              </a:rPr>
              <a:t>= 180° - 50° - 90° = 40° (angles on a straight line add to 180°)</a:t>
            </a:r>
          </a:p>
          <a:p>
            <a:pPr marL="966788" lvl="1" indent="-449263">
              <a:spcAft>
                <a:spcPts val="0"/>
              </a:spcAft>
              <a:buClr>
                <a:srgbClr val="C00000"/>
              </a:buClr>
              <a:buFont typeface="+mj-lt"/>
              <a:buAutoNum type="alphaLcPeriod"/>
              <a:tabLst>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AOB </a:t>
            </a:r>
            <a:r>
              <a:rPr lang="en-US" sz="2700" dirty="0">
                <a:latin typeface="Arial" panose="020B0604020202020204" pitchFamily="34" charset="0"/>
                <a:cs typeface="Arial" panose="020B0604020202020204" pitchFamily="34" charset="0"/>
              </a:rPr>
              <a:t>= 360° - 90° - 90° - 48° = 132° (angles in a quadrilateral add to 360°)</a:t>
            </a:r>
          </a:p>
          <a:p>
            <a:pPr marL="966788" lvl="1" indent="-449263">
              <a:spcAft>
                <a:spcPts val="0"/>
              </a:spcAft>
              <a:buClr>
                <a:srgbClr val="C00000"/>
              </a:buClr>
              <a:buFont typeface="+mj-lt"/>
              <a:buAutoNum type="alphaLcPeriod"/>
              <a:tabLst>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AOC </a:t>
            </a:r>
            <a:r>
              <a:rPr lang="en-US" sz="2700" dirty="0">
                <a:latin typeface="Arial" panose="020B0604020202020204" pitchFamily="34" charset="0"/>
                <a:cs typeface="Arial" panose="020B0604020202020204" pitchFamily="34" charset="0"/>
              </a:rPr>
              <a:t>= 180° - 40° - 40° = 100° (angles in a triangle add to 180° and base angles isosceles triangle are equal) </a:t>
            </a:r>
            <a:endParaRPr lang="en-US" sz="2700" dirty="0" smtClean="0">
              <a:latin typeface="Arial" panose="020B0604020202020204" pitchFamily="34" charset="0"/>
              <a:cs typeface="Arial" panose="020B0604020202020204" pitchFamily="34" charset="0"/>
            </a:endParaRPr>
          </a:p>
          <a:p>
            <a:pPr marL="966788" lvl="1" indent="-449263">
              <a:spcAft>
                <a:spcPts val="0"/>
              </a:spcAft>
              <a:buClr>
                <a:srgbClr val="C00000"/>
              </a:buClr>
              <a:buFont typeface="+mj-lt"/>
              <a:buAutoNum type="alphaLcPeriod"/>
              <a:tabLst>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COB </a:t>
            </a:r>
            <a:r>
              <a:rPr lang="en-US" sz="2700" dirty="0">
                <a:latin typeface="Arial" panose="020B0604020202020204" pitchFamily="34" charset="0"/>
                <a:cs typeface="Arial" panose="020B0604020202020204" pitchFamily="34" charset="0"/>
              </a:rPr>
              <a:t>= 360° - 132° - 100° = 128° (angles round a point add to 360°)</a:t>
            </a:r>
          </a:p>
          <a:p>
            <a:pPr marL="966788" lvl="1" indent="-449263">
              <a:spcAft>
                <a:spcPts val="0"/>
              </a:spcAft>
              <a:buClr>
                <a:srgbClr val="C00000"/>
              </a:buClr>
              <a:buFont typeface="+mj-lt"/>
              <a:buAutoNum type="alphaLcPeriod"/>
              <a:tabLst>
                <a:tab pos="2690813" algn="l"/>
                <a:tab pos="4795838" algn="l"/>
                <a:tab pos="6637338" algn="l"/>
              </a:tabLst>
            </a:pPr>
            <a:r>
              <a:rPr lang="en-US" sz="2700" dirty="0" smtClean="0"/>
              <a:t>∠</a:t>
            </a:r>
            <a:r>
              <a:rPr lang="en-US" sz="2700" dirty="0" smtClean="0">
                <a:latin typeface="Arial" panose="020B0604020202020204" pitchFamily="34" charset="0"/>
                <a:cs typeface="Arial" panose="020B0604020202020204" pitchFamily="34" charset="0"/>
              </a:rPr>
              <a:t>CBO </a:t>
            </a:r>
            <a:r>
              <a:rPr lang="en-US" sz="2700" dirty="0">
                <a:latin typeface="Arial" panose="020B0604020202020204" pitchFamily="34" charset="0"/>
                <a:cs typeface="Arial" panose="020B0604020202020204" pitchFamily="34" charset="0"/>
              </a:rPr>
              <a:t>= (180° - 128°) + 2 = 26° (base angles of an isosceles triangle are equal)</a:t>
            </a:r>
          </a:p>
        </p:txBody>
      </p:sp>
    </p:spTree>
    <p:extLst>
      <p:ext uri="{BB962C8B-B14F-4D97-AF65-F5344CB8AC3E}">
        <p14:creationId xmlns:p14="http://schemas.microsoft.com/office/powerpoint/2010/main" val="2964740227"/>
      </p:ext>
    </p:extLst>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678478"/>
          </a:xfrm>
          <a:prstGeom prst="rect">
            <a:avLst/>
          </a:prstGeom>
        </p:spPr>
        <p:txBody>
          <a:bodyPr wrap="square">
            <a:spAutoFit/>
          </a:bodyPr>
          <a:lstStyle/>
          <a:p>
            <a:pPr marL="514350" indent="-514350">
              <a:spcAft>
                <a:spcPts val="0"/>
              </a:spcAft>
              <a:buClr>
                <a:srgbClr val="C00000"/>
              </a:buClr>
              <a:buFont typeface="+mj-lt"/>
              <a:buAutoNum type="arabicPeriod" startAt="8"/>
              <a:tabLst>
                <a:tab pos="914400" algn="l"/>
                <a:tab pos="2690813" algn="l"/>
                <a:tab pos="4795838" algn="l"/>
                <a:tab pos="6637338" algn="l"/>
              </a:tabLst>
            </a:pPr>
            <a:r>
              <a:rPr lang="en-US" sz="3220" dirty="0" smtClean="0"/>
              <a:t>∠</a:t>
            </a:r>
            <a:r>
              <a:rPr lang="en-US" sz="3220" dirty="0" smtClean="0">
                <a:latin typeface="Arial" panose="020B0604020202020204" pitchFamily="34" charset="0"/>
                <a:cs typeface="Arial" panose="020B0604020202020204" pitchFamily="34" charset="0"/>
              </a:rPr>
              <a:t>ABO </a:t>
            </a:r>
            <a:r>
              <a:rPr lang="en-US" sz="3220" dirty="0">
                <a:latin typeface="Arial" panose="020B0604020202020204" pitchFamily="34" charset="0"/>
                <a:cs typeface="Arial" panose="020B0604020202020204" pitchFamily="34" charset="0"/>
              </a:rPr>
              <a:t>= ZADO 90° (angle between tangent and radius is 90°) </a:t>
            </a:r>
            <a:r>
              <a:rPr lang="en-US" sz="3220" dirty="0" smtClean="0">
                <a:latin typeface="Arial" panose="020B0604020202020204" pitchFamily="34" charset="0"/>
                <a:cs typeface="Arial" panose="020B0604020202020204" pitchFamily="34" charset="0"/>
              </a:rPr>
              <a:t/>
            </a:r>
            <a:br>
              <a:rPr lang="en-US" sz="3220" dirty="0" smtClean="0">
                <a:latin typeface="Arial" panose="020B0604020202020204" pitchFamily="34" charset="0"/>
                <a:cs typeface="Arial" panose="020B0604020202020204" pitchFamily="34" charset="0"/>
              </a:rPr>
            </a:br>
            <a:r>
              <a:rPr lang="en-US" sz="3220" dirty="0" smtClean="0"/>
              <a:t>∠</a:t>
            </a:r>
            <a:r>
              <a:rPr lang="en-US" sz="3220" dirty="0" smtClean="0">
                <a:latin typeface="Arial" panose="020B0604020202020204" pitchFamily="34" charset="0"/>
                <a:cs typeface="Arial" panose="020B0604020202020204" pitchFamily="34" charset="0"/>
              </a:rPr>
              <a:t>BOD </a:t>
            </a:r>
            <a:r>
              <a:rPr lang="en-US" sz="3220" dirty="0">
                <a:latin typeface="Arial" panose="020B0604020202020204" pitchFamily="34" charset="0"/>
                <a:cs typeface="Arial" panose="020B0604020202020204" pitchFamily="34" charset="0"/>
              </a:rPr>
              <a:t>= 360 - 90 - 90 - 40 = 220° (angles in quadrilateral AOOB add to 360</a:t>
            </a:r>
            <a:r>
              <a:rPr lang="en-US" sz="3220" dirty="0" smtClean="0">
                <a:latin typeface="Arial" panose="020B0604020202020204" pitchFamily="34" charset="0"/>
                <a:cs typeface="Arial" panose="020B0604020202020204" pitchFamily="34" charset="0"/>
              </a:rPr>
              <a:t>°)</a:t>
            </a:r>
            <a:br>
              <a:rPr lang="en-US" sz="3220" dirty="0" smtClean="0">
                <a:latin typeface="Arial" panose="020B0604020202020204" pitchFamily="34" charset="0"/>
                <a:cs typeface="Arial" panose="020B0604020202020204" pitchFamily="34" charset="0"/>
              </a:rPr>
            </a:br>
            <a:r>
              <a:rPr lang="en-US" sz="3220" dirty="0" smtClean="0"/>
              <a:t>∠</a:t>
            </a:r>
            <a:r>
              <a:rPr lang="en-US" sz="3220" dirty="0" smtClean="0">
                <a:latin typeface="Arial" panose="020B0604020202020204" pitchFamily="34" charset="0"/>
                <a:cs typeface="Arial" panose="020B0604020202020204" pitchFamily="34" charset="0"/>
              </a:rPr>
              <a:t>EBO </a:t>
            </a:r>
            <a:r>
              <a:rPr lang="en-US" sz="3220" dirty="0">
                <a:latin typeface="Arial" panose="020B0604020202020204" pitchFamily="34" charset="0"/>
                <a:cs typeface="Arial" panose="020B0604020202020204" pitchFamily="34" charset="0"/>
              </a:rPr>
              <a:t>= 90 - 75 = 15</a:t>
            </a:r>
            <a:r>
              <a:rPr lang="en-US" sz="3220" dirty="0" smtClean="0">
                <a:latin typeface="Arial" panose="020B0604020202020204" pitchFamily="34" charset="0"/>
                <a:cs typeface="Arial" panose="020B0604020202020204" pitchFamily="34" charset="0"/>
              </a:rPr>
              <a:t>°</a:t>
            </a:r>
            <a:br>
              <a:rPr lang="en-US" sz="3220" dirty="0" smtClean="0">
                <a:latin typeface="Arial" panose="020B0604020202020204" pitchFamily="34" charset="0"/>
                <a:cs typeface="Arial" panose="020B0604020202020204" pitchFamily="34" charset="0"/>
              </a:rPr>
            </a:br>
            <a:r>
              <a:rPr lang="en-US" sz="3220" dirty="0" smtClean="0"/>
              <a:t>∠</a:t>
            </a:r>
            <a:r>
              <a:rPr lang="en-US" sz="3220" dirty="0" smtClean="0">
                <a:latin typeface="Arial" panose="020B0604020202020204" pitchFamily="34" charset="0"/>
                <a:cs typeface="Arial" panose="020B0604020202020204" pitchFamily="34" charset="0"/>
              </a:rPr>
              <a:t>BCD </a:t>
            </a:r>
            <a:r>
              <a:rPr lang="en-US" sz="3220" dirty="0">
                <a:latin typeface="Arial" panose="020B0604020202020204" pitchFamily="34" charset="0"/>
                <a:cs typeface="Arial" panose="020B0604020202020204" pitchFamily="34" charset="0"/>
              </a:rPr>
              <a:t>= (360 - 90 - 90 - 40) * 2 = 70° (angle at the centre is twice the angle at the circumference subtended by the same arc</a:t>
            </a:r>
            <a:r>
              <a:rPr lang="en-US" sz="3220" dirty="0" smtClean="0">
                <a:latin typeface="Arial" panose="020B0604020202020204" pitchFamily="34" charset="0"/>
                <a:cs typeface="Arial" panose="020B0604020202020204" pitchFamily="34" charset="0"/>
              </a:rPr>
              <a:t>)</a:t>
            </a:r>
            <a:br>
              <a:rPr lang="en-US" sz="3220" dirty="0" smtClean="0">
                <a:latin typeface="Arial" panose="020B0604020202020204" pitchFamily="34" charset="0"/>
                <a:cs typeface="Arial" panose="020B0604020202020204" pitchFamily="34" charset="0"/>
              </a:rPr>
            </a:br>
            <a:r>
              <a:rPr lang="en-US" sz="3220" dirty="0" smtClean="0"/>
              <a:t>∠</a:t>
            </a:r>
            <a:r>
              <a:rPr lang="en-US" sz="3220" dirty="0" smtClean="0">
                <a:latin typeface="Arial" panose="020B0604020202020204" pitchFamily="34" charset="0"/>
                <a:cs typeface="Arial" panose="020B0604020202020204" pitchFamily="34" charset="0"/>
              </a:rPr>
              <a:t>ODC </a:t>
            </a:r>
            <a:r>
              <a:rPr lang="en-US" sz="3220" dirty="0">
                <a:latin typeface="Arial" panose="020B0604020202020204" pitchFamily="34" charset="0"/>
                <a:cs typeface="Arial" panose="020B0604020202020204" pitchFamily="34" charset="0"/>
              </a:rPr>
              <a:t>= 360 - 220 - 15 - 70 = 55° (angles in quadrilateral ODCB add to 360°)</a:t>
            </a:r>
          </a:p>
        </p:txBody>
      </p:sp>
    </p:spTree>
    <p:extLst>
      <p:ext uri="{BB962C8B-B14F-4D97-AF65-F5344CB8AC3E}">
        <p14:creationId xmlns:p14="http://schemas.microsoft.com/office/powerpoint/2010/main" val="3569707202"/>
      </p:ext>
    </p:extLst>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3600" dirty="0" smtClean="0">
                <a:latin typeface="Arial" panose="020B0604020202020204" pitchFamily="34" charset="0"/>
                <a:cs typeface="Arial" panose="020B0604020202020204" pitchFamily="34" charset="0"/>
              </a:rPr>
              <a:t>16.5 – </a:t>
            </a:r>
            <a:r>
              <a:rPr lang="en-US" sz="3600" dirty="0" smtClean="0">
                <a:latin typeface="Arial" panose="020B0604020202020204" pitchFamily="34" charset="0"/>
                <a:cs typeface="Arial" panose="020B0604020202020204" pitchFamily="34" charset="0"/>
              </a:rPr>
              <a:t>Applying Circle Theorems</a:t>
            </a:r>
            <a:endParaRPr lang="en-GB" sz="36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4154984"/>
          </a:xfrm>
          <a:prstGeom prst="rect">
            <a:avLst/>
          </a:prstGeom>
        </p:spPr>
        <p:txBody>
          <a:bodyPr wrap="square">
            <a:spAutoFit/>
          </a:bodyPr>
          <a:lstStyle/>
          <a:p>
            <a:pPr marL="1379538" indent="-1379538">
              <a:spcAft>
                <a:spcPts val="0"/>
              </a:spcAft>
              <a:buClr>
                <a:srgbClr val="C00000"/>
              </a:buClr>
              <a:buFont typeface="+mj-lt"/>
              <a:buAutoNum type="arabicPeriod" startAt="9"/>
              <a:tabLst>
                <a:tab pos="914400" algn="l"/>
                <a:tab pos="2690813" algn="l"/>
                <a:tab pos="4795838" algn="l"/>
                <a:tab pos="6637338" algn="l"/>
              </a:tabLst>
            </a:pPr>
            <a:r>
              <a:rPr lang="en-US" sz="6600" dirty="0" smtClean="0"/>
              <a:t>12</a:t>
            </a:r>
            <a:r>
              <a:rPr lang="pl-PL" sz="6600" i="1" dirty="0" smtClean="0"/>
              <a:t>y</a:t>
            </a:r>
            <a:r>
              <a:rPr lang="pl-PL" sz="6600" dirty="0" smtClean="0"/>
              <a:t> </a:t>
            </a:r>
            <a:r>
              <a:rPr lang="pl-PL" sz="6600" dirty="0"/>
              <a:t>= </a:t>
            </a:r>
            <a:r>
              <a:rPr lang="pl-PL" sz="6600" dirty="0" smtClean="0"/>
              <a:t>5</a:t>
            </a:r>
            <a:r>
              <a:rPr lang="pl-PL" sz="6600" i="1" dirty="0" smtClean="0"/>
              <a:t>x</a:t>
            </a:r>
            <a:r>
              <a:rPr lang="en-US" sz="6600" i="1" dirty="0" smtClean="0"/>
              <a:t> </a:t>
            </a:r>
            <a:r>
              <a:rPr lang="pl-PL" sz="6600" dirty="0" smtClean="0"/>
              <a:t>- </a:t>
            </a:r>
            <a:r>
              <a:rPr lang="pl-PL" sz="6600" dirty="0"/>
              <a:t>169</a:t>
            </a:r>
          </a:p>
          <a:p>
            <a:pPr marL="1379538" indent="-1379538">
              <a:spcAft>
                <a:spcPts val="0"/>
              </a:spcAft>
              <a:buClr>
                <a:srgbClr val="C00000"/>
              </a:buClr>
              <a:buFont typeface="+mj-lt"/>
              <a:buAutoNum type="arabicPeriod" startAt="9"/>
              <a:tabLst>
                <a:tab pos="914400" algn="l"/>
                <a:tab pos="2690813" algn="l"/>
                <a:tab pos="4795838" algn="l"/>
                <a:tab pos="6637338" algn="l"/>
              </a:tabLst>
            </a:pPr>
            <a:r>
              <a:rPr lang="pl-PL" sz="6600" dirty="0" smtClean="0"/>
              <a:t>4</a:t>
            </a:r>
            <a:r>
              <a:rPr lang="en-US" sz="6600" i="1" dirty="0" smtClean="0"/>
              <a:t>y </a:t>
            </a:r>
            <a:r>
              <a:rPr lang="pl-PL" sz="6600" dirty="0" smtClean="0"/>
              <a:t>=</a:t>
            </a:r>
            <a:r>
              <a:rPr lang="en-US" sz="6600" dirty="0" smtClean="0"/>
              <a:t> </a:t>
            </a:r>
            <a:r>
              <a:rPr lang="pl-PL" sz="6600" dirty="0" smtClean="0"/>
              <a:t>-3</a:t>
            </a:r>
            <a:r>
              <a:rPr lang="en-US" sz="6600" i="1" dirty="0" smtClean="0"/>
              <a:t>x</a:t>
            </a:r>
            <a:r>
              <a:rPr lang="en-US" sz="6600" dirty="0" smtClean="0"/>
              <a:t> </a:t>
            </a:r>
            <a:r>
              <a:rPr lang="pl-PL" sz="6600" dirty="0" smtClean="0"/>
              <a:t>+ </a:t>
            </a:r>
            <a:r>
              <a:rPr lang="pl-PL" sz="6600" dirty="0"/>
              <a:t>75</a:t>
            </a:r>
          </a:p>
          <a:p>
            <a:pPr marL="1379538" indent="-1379538">
              <a:spcAft>
                <a:spcPts val="0"/>
              </a:spcAft>
              <a:buClr>
                <a:srgbClr val="C00000"/>
              </a:buClr>
              <a:buFont typeface="+mj-lt"/>
              <a:buAutoNum type="arabicPeriod" startAt="9"/>
              <a:tabLst>
                <a:tab pos="914400" algn="l"/>
                <a:tab pos="2690813" algn="l"/>
                <a:tab pos="4795838" algn="l"/>
                <a:tab pos="6637338" algn="l"/>
              </a:tabLst>
            </a:pPr>
            <a:r>
              <a:rPr lang="pl-PL" sz="6600" dirty="0" smtClean="0"/>
              <a:t>3</a:t>
            </a:r>
            <a:r>
              <a:rPr lang="en-US" sz="6600" i="1" dirty="0" smtClean="0"/>
              <a:t>y</a:t>
            </a:r>
            <a:r>
              <a:rPr lang="pl-PL" sz="6600" dirty="0" smtClean="0"/>
              <a:t> </a:t>
            </a:r>
            <a:r>
              <a:rPr lang="pl-PL" sz="6600" dirty="0"/>
              <a:t>= </a:t>
            </a:r>
            <a:r>
              <a:rPr lang="pl-PL" sz="6600" dirty="0" smtClean="0"/>
              <a:t>4</a:t>
            </a:r>
            <a:r>
              <a:rPr lang="en-US" sz="6600" i="1" dirty="0" smtClean="0"/>
              <a:t>x</a:t>
            </a:r>
            <a:r>
              <a:rPr lang="pl-PL" sz="6600" dirty="0" smtClean="0"/>
              <a:t> </a:t>
            </a:r>
            <a:r>
              <a:rPr lang="pl-PL" sz="6600" dirty="0"/>
              <a:t>+ 50</a:t>
            </a:r>
          </a:p>
          <a:p>
            <a:pPr marL="1379538" indent="-1379538">
              <a:spcAft>
                <a:spcPts val="0"/>
              </a:spcAft>
              <a:buClr>
                <a:srgbClr val="C00000"/>
              </a:buClr>
              <a:buFont typeface="+mj-lt"/>
              <a:buAutoNum type="arabicPeriod" startAt="9"/>
              <a:tabLst>
                <a:tab pos="914400" algn="l"/>
                <a:tab pos="2690813" algn="l"/>
                <a:tab pos="4795838" algn="l"/>
                <a:tab pos="6637338" algn="l"/>
              </a:tabLst>
            </a:pPr>
            <a:r>
              <a:rPr lang="pl-PL" sz="6600" dirty="0" smtClean="0"/>
              <a:t>15</a:t>
            </a:r>
            <a:r>
              <a:rPr lang="en-US" sz="6600" dirty="0" smtClean="0"/>
              <a:t>y </a:t>
            </a:r>
            <a:r>
              <a:rPr lang="pl-PL" sz="6600" dirty="0" smtClean="0"/>
              <a:t>=</a:t>
            </a:r>
            <a:r>
              <a:rPr lang="en-US" sz="6600" dirty="0" smtClean="0"/>
              <a:t> </a:t>
            </a:r>
            <a:r>
              <a:rPr lang="pl-PL" sz="6600" dirty="0" smtClean="0"/>
              <a:t>-8</a:t>
            </a:r>
            <a:r>
              <a:rPr lang="en-US" sz="6600" i="1" dirty="0" smtClean="0"/>
              <a:t>x</a:t>
            </a:r>
            <a:r>
              <a:rPr lang="en-US" sz="6600" dirty="0" smtClean="0"/>
              <a:t> </a:t>
            </a:r>
            <a:r>
              <a:rPr lang="pl-PL" sz="6600" dirty="0" smtClean="0"/>
              <a:t>-</a:t>
            </a:r>
            <a:r>
              <a:rPr lang="en-US" sz="6600" dirty="0" smtClean="0"/>
              <a:t> </a:t>
            </a:r>
            <a:r>
              <a:rPr lang="pl-PL" sz="6600" dirty="0" smtClean="0"/>
              <a:t>289</a:t>
            </a:r>
            <a:endParaRPr lang="en-US"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3457873"/>
      </p:ext>
    </p:extLst>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Problem Solving</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4709238"/>
              </a:xfrm>
              <a:prstGeom prst="rect">
                <a:avLst/>
              </a:prstGeom>
            </p:spPr>
            <p:txBody>
              <a:bodyPr wrap="square">
                <a:spAutoFit/>
              </a:bodyPr>
              <a:lstStyle/>
              <a:p>
                <a:pPr marL="465138" indent="-465138">
                  <a:spcAft>
                    <a:spcPts val="0"/>
                  </a:spcAft>
                  <a:buClr>
                    <a:srgbClr val="C00000"/>
                  </a:buClr>
                  <a:buFont typeface="+mj-lt"/>
                  <a:buAutoNum type="arabicPeriod"/>
                  <a:tabLst>
                    <a:tab pos="1087438" algn="l"/>
                    <a:tab pos="2690813" algn="l"/>
                    <a:tab pos="4795838" algn="l"/>
                    <a:tab pos="6637338" algn="l"/>
                  </a:tabLst>
                </a:pPr>
                <a:r>
                  <a:rPr lang="en-US" sz="3400" dirty="0" smtClean="0">
                    <a:latin typeface="Arial" panose="020B0604020202020204" pitchFamily="34" charset="0"/>
                    <a:cs typeface="Arial" panose="020B0604020202020204" pitchFamily="34" charset="0"/>
                  </a:rPr>
                  <a:t>∠ABC </a:t>
                </a:r>
                <a:r>
                  <a:rPr lang="en-US" sz="3400" dirty="0">
                    <a:latin typeface="Arial" panose="020B0604020202020204" pitchFamily="34" charset="0"/>
                    <a:cs typeface="Arial" panose="020B0604020202020204" pitchFamily="34" charset="0"/>
                  </a:rPr>
                  <a:t>= 90° (angle in a semicircle is 90</a:t>
                </a:r>
                <a:r>
                  <a:rPr lang="en-US" sz="3400" dirty="0" smtClean="0">
                    <a:latin typeface="Arial" panose="020B0604020202020204" pitchFamily="34" charset="0"/>
                    <a:cs typeface="Arial" panose="020B0604020202020204" pitchFamily="34" charset="0"/>
                  </a:rPr>
                  <a:t>°)</a:t>
                </a:r>
                <a:br>
                  <a:rPr lang="en-US" sz="3400" dirty="0" smtClean="0">
                    <a:latin typeface="Arial" panose="020B0604020202020204" pitchFamily="34" charset="0"/>
                    <a:cs typeface="Arial" panose="020B0604020202020204" pitchFamily="34" charset="0"/>
                  </a:rPr>
                </a:br>
                <a:r>
                  <a:rPr lang="en-US" sz="3400" dirty="0" smtClean="0">
                    <a:latin typeface="Arial" panose="020B0604020202020204" pitchFamily="34" charset="0"/>
                    <a:cs typeface="Arial" panose="020B0604020202020204" pitchFamily="34" charset="0"/>
                  </a:rPr>
                  <a:t>Using </a:t>
                </a:r>
                <a:r>
                  <a:rPr lang="en-US" sz="3400" dirty="0">
                    <a:latin typeface="Arial" panose="020B0604020202020204" pitchFamily="34" charset="0"/>
                    <a:cs typeface="Arial" panose="020B0604020202020204" pitchFamily="34" charset="0"/>
                  </a:rPr>
                  <a:t>Pythagoras, AC = </a:t>
                </a:r>
                <a14:m>
                  <m:oMath xmlns:m="http://schemas.openxmlformats.org/officeDocument/2006/math">
                    <m:rad>
                      <m:radPr>
                        <m:degHide m:val="on"/>
                        <m:ctrlPr>
                          <a:rPr lang="en-US" sz="3400" i="1">
                            <a:latin typeface="Cambria Math" panose="02040503050406030204" pitchFamily="18" charset="0"/>
                          </a:rPr>
                        </m:ctrlPr>
                      </m:radPr>
                      <m:deg/>
                      <m:e>
                        <m:r>
                          <a:rPr lang="en-US" sz="3400" b="0" i="1" smtClean="0">
                            <a:latin typeface="Cambria Math" panose="02040503050406030204" pitchFamily="18" charset="0"/>
                          </a:rPr>
                          <m:t>80</m:t>
                        </m:r>
                      </m:e>
                    </m:rad>
                  </m:oMath>
                </a14:m>
                <a:r>
                  <a:rPr lang="en-US" sz="3400" dirty="0">
                    <a:latin typeface="Arial" panose="020B0604020202020204" pitchFamily="34" charset="0"/>
                    <a:cs typeface="Arial" panose="020B0604020202020204" pitchFamily="34" charset="0"/>
                  </a:rPr>
                  <a:t> </a:t>
                </a:r>
                <a:r>
                  <a:rPr lang="en-US" sz="3400" dirty="0" smtClean="0">
                    <a:latin typeface="Arial" panose="020B0604020202020204" pitchFamily="34" charset="0"/>
                    <a:cs typeface="Arial" panose="020B0604020202020204" pitchFamily="34" charset="0"/>
                  </a:rPr>
                  <a:t>so </a:t>
                </a:r>
                <a:r>
                  <a:rPr lang="en-US" sz="3400" i="1" dirty="0" smtClean="0">
                    <a:latin typeface="Arial" panose="020B0604020202020204" pitchFamily="34" charset="0"/>
                    <a:cs typeface="Arial" panose="020B0604020202020204" pitchFamily="34" charset="0"/>
                  </a:rPr>
                  <a:t>r </a:t>
                </a:r>
                <a:r>
                  <a:rPr lang="en-US" sz="3400" dirty="0" smtClean="0">
                    <a:latin typeface="Arial" panose="020B0604020202020204" pitchFamily="34" charset="0"/>
                    <a:cs typeface="Arial" panose="020B0604020202020204" pitchFamily="34" charset="0"/>
                  </a:rPr>
                  <a:t>= </a:t>
                </a:r>
                <a14:m>
                  <m:oMath xmlns:m="http://schemas.openxmlformats.org/officeDocument/2006/math">
                    <m:f>
                      <m:fPr>
                        <m:ctrlPr>
                          <a:rPr lang="en-US" sz="3400" i="1">
                            <a:latin typeface="Cambria Math" panose="02040503050406030204" pitchFamily="18" charset="0"/>
                            <a:cs typeface="Arial" panose="020B0604020202020204" pitchFamily="34" charset="0"/>
                          </a:rPr>
                        </m:ctrlPr>
                      </m:fPr>
                      <m:num>
                        <m:r>
                          <a:rPr lang="en-US" sz="3400">
                            <a:latin typeface="Cambria Math" panose="02040503050406030204" pitchFamily="18" charset="0"/>
                            <a:cs typeface="Arial" panose="020B0604020202020204" pitchFamily="34" charset="0"/>
                          </a:rPr>
                          <m:t>1</m:t>
                        </m:r>
                      </m:num>
                      <m:den>
                        <m:r>
                          <a:rPr lang="en-US" sz="3400">
                            <a:latin typeface="Cambria Math" panose="02040503050406030204" pitchFamily="18" charset="0"/>
                            <a:cs typeface="Arial" panose="020B0604020202020204" pitchFamily="34" charset="0"/>
                          </a:rPr>
                          <m:t>2</m:t>
                        </m:r>
                      </m:den>
                    </m:f>
                    <m:rad>
                      <m:radPr>
                        <m:degHide m:val="on"/>
                        <m:ctrlPr>
                          <a:rPr lang="en-US" sz="3400" i="1">
                            <a:latin typeface="Cambria Math" panose="02040503050406030204" pitchFamily="18" charset="0"/>
                          </a:rPr>
                        </m:ctrlPr>
                      </m:radPr>
                      <m:deg/>
                      <m:e>
                        <m:r>
                          <a:rPr lang="en-US" sz="3400" b="0" i="1" smtClean="0">
                            <a:latin typeface="Cambria Math" panose="02040503050406030204" pitchFamily="18" charset="0"/>
                          </a:rPr>
                          <m:t>80</m:t>
                        </m:r>
                      </m:e>
                    </m:rad>
                  </m:oMath>
                </a14:m>
                <a:r>
                  <a:rPr lang="en-US" sz="3400" dirty="0">
                    <a:latin typeface="Arial" panose="020B0604020202020204" pitchFamily="34" charset="0"/>
                    <a:cs typeface="Arial" panose="020B0604020202020204" pitchFamily="34" charset="0"/>
                  </a:rPr>
                  <a:t> </a:t>
                </a:r>
                <a:r>
                  <a:rPr lang="en-US" sz="3400" dirty="0" smtClean="0">
                    <a:latin typeface="Arial" panose="020B0604020202020204" pitchFamily="34" charset="0"/>
                    <a:cs typeface="Arial" panose="020B0604020202020204" pitchFamily="34" charset="0"/>
                  </a:rPr>
                  <a:t/>
                </a:r>
                <a:br>
                  <a:rPr lang="en-US" sz="3400" dirty="0" smtClean="0">
                    <a:latin typeface="Arial" panose="020B0604020202020204" pitchFamily="34" charset="0"/>
                    <a:cs typeface="Arial" panose="020B0604020202020204" pitchFamily="34" charset="0"/>
                  </a:rPr>
                </a:br>
                <a:r>
                  <a:rPr lang="en-US" sz="3400" dirty="0" smtClean="0">
                    <a:latin typeface="Arial" panose="020B0604020202020204" pitchFamily="34" charset="0"/>
                    <a:cs typeface="Arial" panose="020B0604020202020204" pitchFamily="34" charset="0"/>
                  </a:rPr>
                  <a:t>Area </a:t>
                </a:r>
                <a:r>
                  <a:rPr lang="en-US" sz="3400" dirty="0">
                    <a:latin typeface="Arial" panose="020B0604020202020204" pitchFamily="34" charset="0"/>
                    <a:cs typeface="Arial" panose="020B0604020202020204" pitchFamily="34" charset="0"/>
                  </a:rPr>
                  <a:t>= </a:t>
                </a:r>
                <a:r>
                  <a:rPr lang="el-GR" sz="3400" dirty="0" smtClean="0">
                    <a:latin typeface="Arial" panose="020B0604020202020204" pitchFamily="34" charset="0"/>
                    <a:cs typeface="Arial" panose="020B0604020202020204" pitchFamily="34" charset="0"/>
                  </a:rPr>
                  <a:t>π</a:t>
                </a:r>
                <a:r>
                  <a:rPr lang="en-US" sz="3400" i="1" dirty="0" smtClean="0">
                    <a:latin typeface="Arial" panose="020B0604020202020204" pitchFamily="34" charset="0"/>
                    <a:cs typeface="Arial" panose="020B0604020202020204" pitchFamily="34" charset="0"/>
                  </a:rPr>
                  <a:t>r</a:t>
                </a:r>
                <a:r>
                  <a:rPr lang="en-US" sz="3400" baseline="30000" dirty="0" smtClean="0">
                    <a:latin typeface="Arial" panose="020B0604020202020204" pitchFamily="34" charset="0"/>
                    <a:cs typeface="Arial" panose="020B0604020202020204" pitchFamily="34" charset="0"/>
                  </a:rPr>
                  <a:t>2</a:t>
                </a:r>
                <a:r>
                  <a:rPr lang="en-US" sz="3400" dirty="0" smtClean="0">
                    <a:latin typeface="Arial" panose="020B0604020202020204" pitchFamily="34" charset="0"/>
                    <a:cs typeface="Arial" panose="020B0604020202020204" pitchFamily="34" charset="0"/>
                  </a:rPr>
                  <a:t> </a:t>
                </a:r>
                <a:r>
                  <a:rPr lang="en-US" sz="3400" dirty="0">
                    <a:latin typeface="Arial" panose="020B0604020202020204" pitchFamily="34" charset="0"/>
                    <a:cs typeface="Arial" panose="020B0604020202020204" pitchFamily="34" charset="0"/>
                  </a:rPr>
                  <a:t>= </a:t>
                </a:r>
                <a:r>
                  <a:rPr lang="el-GR" sz="3400" dirty="0">
                    <a:latin typeface="Arial" panose="020B0604020202020204" pitchFamily="34" charset="0"/>
                    <a:cs typeface="Arial" panose="020B0604020202020204" pitchFamily="34" charset="0"/>
                  </a:rPr>
                  <a:t>π</a:t>
                </a:r>
                <a:r>
                  <a:rPr lang="en-US" sz="3400" dirty="0" smtClean="0">
                    <a:latin typeface="Arial" panose="020B0604020202020204" pitchFamily="34" charset="0"/>
                    <a:cs typeface="Arial" panose="020B0604020202020204" pitchFamily="34" charset="0"/>
                  </a:rPr>
                  <a:t> </a:t>
                </a:r>
                <a:r>
                  <a:rPr lang="en-US" sz="3400" dirty="0">
                    <a:latin typeface="Arial" panose="020B0604020202020204" pitchFamily="34" charset="0"/>
                    <a:cs typeface="Arial" panose="020B0604020202020204" pitchFamily="34" charset="0"/>
                  </a:rPr>
                  <a:t>x </a:t>
                </a:r>
                <a14:m>
                  <m:oMath xmlns:m="http://schemas.openxmlformats.org/officeDocument/2006/math">
                    <m:f>
                      <m:fPr>
                        <m:ctrlPr>
                          <a:rPr lang="en-US" sz="3400" i="1">
                            <a:latin typeface="Cambria Math" panose="02040503050406030204" pitchFamily="18" charset="0"/>
                            <a:cs typeface="Arial" panose="020B0604020202020204" pitchFamily="34" charset="0"/>
                          </a:rPr>
                        </m:ctrlPr>
                      </m:fPr>
                      <m:num>
                        <m:r>
                          <a:rPr lang="en-US" sz="3400">
                            <a:latin typeface="Cambria Math" panose="02040503050406030204" pitchFamily="18" charset="0"/>
                            <a:cs typeface="Arial" panose="020B0604020202020204" pitchFamily="34" charset="0"/>
                          </a:rPr>
                          <m:t>1</m:t>
                        </m:r>
                      </m:num>
                      <m:den>
                        <m:r>
                          <a:rPr lang="en-US" sz="3400" b="0" i="0" smtClean="0">
                            <a:latin typeface="Cambria Math" panose="02040503050406030204" pitchFamily="18" charset="0"/>
                            <a:cs typeface="Arial" panose="020B0604020202020204" pitchFamily="34" charset="0"/>
                          </a:rPr>
                          <m:t>4</m:t>
                        </m:r>
                      </m:den>
                    </m:f>
                  </m:oMath>
                </a14:m>
                <a:r>
                  <a:rPr lang="en-US" sz="3400" dirty="0">
                    <a:latin typeface="Arial" panose="020B0604020202020204" pitchFamily="34" charset="0"/>
                    <a:cs typeface="Arial" panose="020B0604020202020204" pitchFamily="34" charset="0"/>
                  </a:rPr>
                  <a:t> x 80 = </a:t>
                </a:r>
                <a:r>
                  <a:rPr lang="en-US" sz="3400" dirty="0" smtClean="0">
                    <a:latin typeface="Arial" panose="020B0604020202020204" pitchFamily="34" charset="0"/>
                    <a:cs typeface="Arial" panose="020B0604020202020204" pitchFamily="34" charset="0"/>
                  </a:rPr>
                  <a:t>20</a:t>
                </a:r>
                <a:r>
                  <a:rPr lang="el-GR" sz="3400" dirty="0" smtClean="0">
                    <a:latin typeface="Arial" panose="020B0604020202020204" pitchFamily="34" charset="0"/>
                    <a:cs typeface="Arial" panose="020B0604020202020204" pitchFamily="34" charset="0"/>
                  </a:rPr>
                  <a:t>π</a:t>
                </a:r>
                <a:endParaRPr lang="en-US" sz="3400" dirty="0" smtClean="0">
                  <a:latin typeface="Arial" panose="020B0604020202020204" pitchFamily="34" charset="0"/>
                  <a:cs typeface="Arial" panose="020B0604020202020204" pitchFamily="34" charset="0"/>
                </a:endParaRPr>
              </a:p>
              <a:p>
                <a:pPr marL="465138" indent="-465138">
                  <a:spcAft>
                    <a:spcPts val="0"/>
                  </a:spcAft>
                  <a:buClr>
                    <a:srgbClr val="C00000"/>
                  </a:buClr>
                  <a:buFont typeface="+mj-lt"/>
                  <a:buAutoNum type="arabicPeriod"/>
                  <a:tabLst>
                    <a:tab pos="1087438" algn="l"/>
                    <a:tab pos="2690813" algn="l"/>
                    <a:tab pos="4795838" algn="l"/>
                    <a:tab pos="6637338" algn="l"/>
                  </a:tabLst>
                </a:pPr>
                <a:r>
                  <a:rPr lang="en-US" sz="3400" dirty="0" smtClean="0">
                    <a:solidFill>
                      <a:srgbClr val="C00000"/>
                    </a:solidFill>
                    <a:latin typeface="Arial" panose="020B0604020202020204" pitchFamily="34" charset="0"/>
                    <a:cs typeface="Arial" panose="020B0604020202020204" pitchFamily="34" charset="0"/>
                  </a:rPr>
                  <a:t>a.</a:t>
                </a:r>
                <a:r>
                  <a:rPr lang="en-US" sz="3400" dirty="0" smtClean="0">
                    <a:latin typeface="Arial" panose="020B0604020202020204" pitchFamily="34" charset="0"/>
                    <a:cs typeface="Arial" panose="020B0604020202020204" pitchFamily="34" charset="0"/>
                  </a:rPr>
                  <a:t> 	</a:t>
                </a:r>
                <a:r>
                  <a:rPr lang="pt-BR" sz="3400" i="1" dirty="0" smtClean="0">
                    <a:latin typeface="Arial" panose="020B0604020202020204" pitchFamily="34" charset="0"/>
                    <a:cs typeface="Arial" panose="020B0604020202020204" pitchFamily="34" charset="0"/>
                  </a:rPr>
                  <a:t>n</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a:t>
                </a:r>
                <a:r>
                  <a:rPr lang="pt-BR" sz="3400" dirty="0" smtClean="0">
                    <a:latin typeface="Arial" panose="020B0604020202020204" pitchFamily="34" charset="0"/>
                    <a:cs typeface="Arial" panose="020B0604020202020204" pitchFamily="34" charset="0"/>
                  </a:rPr>
                  <a:t>1)</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a:t>
                </a:r>
                <a:r>
                  <a:rPr lang="pt-BR" sz="3400" dirty="0" smtClean="0">
                    <a:latin typeface="Arial" panose="020B0604020202020204" pitchFamily="34" charset="0"/>
                    <a:cs typeface="Arial" panose="020B0604020202020204" pitchFamily="34" charset="0"/>
                  </a:rPr>
                  <a:t>1 </a:t>
                </a:r>
                <a:r>
                  <a:rPr lang="pt-BR" sz="3400" dirty="0">
                    <a:latin typeface="Arial" panose="020B0604020202020204" pitchFamily="34" charset="0"/>
                    <a:cs typeface="Arial" panose="020B0604020202020204" pitchFamily="34" charset="0"/>
                  </a:rPr>
                  <a:t>= </a:t>
                </a:r>
                <a:r>
                  <a:rPr lang="pt-BR" sz="3400" i="1" dirty="0" smtClean="0">
                    <a:latin typeface="Arial" panose="020B0604020202020204" pitchFamily="34" charset="0"/>
                    <a:cs typeface="Arial" panose="020B0604020202020204" pitchFamily="34" charset="0"/>
                  </a:rPr>
                  <a:t>n</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a:t>
                </a:r>
                <a:r>
                  <a:rPr lang="pt-BR" sz="3400" i="1" dirty="0" smtClean="0">
                    <a:latin typeface="Arial" panose="020B0604020202020204" pitchFamily="34" charset="0"/>
                    <a:cs typeface="Arial" panose="020B0604020202020204" pitchFamily="34" charset="0"/>
                  </a:rPr>
                  <a:t>n</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+ 2</a:t>
                </a:r>
                <a:r>
                  <a:rPr lang="pt-BR" sz="3400" i="1" dirty="0" smtClean="0">
                    <a:latin typeface="Arial" panose="020B0604020202020204" pitchFamily="34" charset="0"/>
                    <a:cs typeface="Arial" panose="020B0604020202020204" pitchFamily="34" charset="0"/>
                  </a:rPr>
                  <a:t>n</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+ 1 + </a:t>
                </a:r>
                <a:r>
                  <a:rPr lang="pt-BR" sz="3400" dirty="0" smtClean="0">
                    <a:latin typeface="Arial" panose="020B0604020202020204" pitchFamily="34" charset="0"/>
                    <a:cs typeface="Arial" panose="020B0604020202020204" pitchFamily="34" charset="0"/>
                  </a:rPr>
                  <a:t>1 	= </a:t>
                </a:r>
                <a:r>
                  <a:rPr lang="pt-BR" sz="3400" dirty="0">
                    <a:latin typeface="Arial" panose="020B0604020202020204" pitchFamily="34" charset="0"/>
                    <a:cs typeface="Arial" panose="020B0604020202020204" pitchFamily="34" charset="0"/>
                  </a:rPr>
                  <a:t>2</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+ 2</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+ 2 = 2(</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a:t>
                </a:r>
                <a:r>
                  <a:rPr lang="pt-BR" sz="3400" dirty="0" smtClean="0">
                    <a:latin typeface="Arial" panose="020B0604020202020204" pitchFamily="34" charset="0"/>
                    <a:cs typeface="Arial" panose="020B0604020202020204" pitchFamily="34" charset="0"/>
                  </a:rPr>
                  <a:t>1)</a:t>
                </a:r>
              </a:p>
              <a:p>
                <a:pPr marL="1077913" lvl="1" indent="-620713">
                  <a:spcAft>
                    <a:spcPts val="0"/>
                  </a:spcAft>
                  <a:buClr>
                    <a:srgbClr val="C00000"/>
                  </a:buClr>
                  <a:buFont typeface="+mj-lt"/>
                  <a:buAutoNum type="alphaLcPeriod" startAt="2"/>
                  <a:tabLst>
                    <a:tab pos="1087438" algn="l"/>
                    <a:tab pos="2690813" algn="l"/>
                    <a:tab pos="4795838" algn="l"/>
                    <a:tab pos="6637338" algn="l"/>
                  </a:tabLst>
                </a:pPr>
                <a:r>
                  <a:rPr lang="pt-BR" sz="3400" i="1" dirty="0" smtClean="0">
                    <a:latin typeface="Arial" panose="020B0604020202020204" pitchFamily="34" charset="0"/>
                    <a:cs typeface="Arial" panose="020B0604020202020204" pitchFamily="34" charset="0"/>
                  </a:rPr>
                  <a:t>n</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a:t>
                </a:r>
                <a:r>
                  <a:rPr lang="pt-BR" sz="3400" dirty="0" smtClean="0">
                    <a:latin typeface="Arial" panose="020B0604020202020204" pitchFamily="34" charset="0"/>
                    <a:cs typeface="Arial" panose="020B0604020202020204" pitchFamily="34" charset="0"/>
                  </a:rPr>
                  <a:t>1)</a:t>
                </a:r>
                <a:r>
                  <a:rPr lang="pt-BR" sz="3400" baseline="30000" dirty="0" smtClean="0">
                    <a:latin typeface="Arial" panose="020B0604020202020204" pitchFamily="34" charset="0"/>
                    <a:cs typeface="Arial" panose="020B0604020202020204" pitchFamily="34" charset="0"/>
                  </a:rPr>
                  <a:t>2</a:t>
                </a:r>
                <a:r>
                  <a:rPr lang="pt-BR" sz="3400" dirty="0" smtClean="0">
                    <a:latin typeface="Arial" panose="020B0604020202020204" pitchFamily="34" charset="0"/>
                    <a:cs typeface="Arial" panose="020B0604020202020204" pitchFamily="34" charset="0"/>
                  </a:rPr>
                  <a:t> </a:t>
                </a:r>
                <a:r>
                  <a:rPr lang="pt-BR" sz="3400" dirty="0">
                    <a:latin typeface="Arial" panose="020B0604020202020204" pitchFamily="34" charset="0"/>
                    <a:cs typeface="Arial" panose="020B0604020202020204" pitchFamily="34" charset="0"/>
                  </a:rPr>
                  <a:t>+ (</a:t>
                </a:r>
                <a:r>
                  <a:rPr lang="pt-BR" sz="3400" i="1" dirty="0" smtClean="0">
                    <a:latin typeface="Arial" panose="020B0604020202020204" pitchFamily="34" charset="0"/>
                    <a:cs typeface="Arial" panose="020B0604020202020204" pitchFamily="34" charset="0"/>
                  </a:rPr>
                  <a:t>n</a:t>
                </a:r>
                <a:r>
                  <a:rPr lang="pt-BR" sz="3400" dirty="0" smtClean="0">
                    <a:latin typeface="Arial" panose="020B0604020202020204" pitchFamily="34" charset="0"/>
                    <a:cs typeface="Arial" panose="020B0604020202020204" pitchFamily="34" charset="0"/>
                  </a:rPr>
                  <a:t> + 2)</a:t>
                </a:r>
                <a:r>
                  <a:rPr lang="pt-BR" sz="3400" baseline="30000" dirty="0" smtClean="0">
                    <a:latin typeface="Arial" panose="020B0604020202020204" pitchFamily="34" charset="0"/>
                    <a:cs typeface="Arial" panose="020B0604020202020204" pitchFamily="34" charset="0"/>
                  </a:rPr>
                  <a:t>2 </a:t>
                </a:r>
                <a:r>
                  <a:rPr lang="pt-BR" sz="3400" dirty="0" smtClean="0">
                    <a:latin typeface="Arial" panose="020B0604020202020204" pitchFamily="34" charset="0"/>
                    <a:cs typeface="Arial" panose="020B0604020202020204" pitchFamily="34" charset="0"/>
                  </a:rPr>
                  <a:t>+ 1 </a:t>
                </a:r>
                <a:r>
                  <a:rPr lang="pt-BR" sz="3400" dirty="0">
                    <a:latin typeface="Arial" panose="020B0604020202020204" pitchFamily="34" charset="0"/>
                    <a:cs typeface="Arial" panose="020B0604020202020204" pitchFamily="34" charset="0"/>
                  </a:rPr>
                  <a:t>= </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+ 2</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a:t>
                </a:r>
                <a:r>
                  <a:rPr lang="pt-BR" sz="3400" dirty="0" smtClean="0">
                    <a:latin typeface="Arial" panose="020B0604020202020204" pitchFamily="34" charset="0"/>
                    <a:cs typeface="Arial" panose="020B0604020202020204" pitchFamily="34" charset="0"/>
                  </a:rPr>
                  <a:t>1 </a:t>
                </a:r>
                <a:r>
                  <a:rPr lang="pt-BR" sz="3400" dirty="0">
                    <a:latin typeface="Arial" panose="020B0604020202020204" pitchFamily="34" charset="0"/>
                    <a:cs typeface="Arial" panose="020B0604020202020204" pitchFamily="34" charset="0"/>
                  </a:rPr>
                  <a:t>+ </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+ 4</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+ 4 + </a:t>
                </a:r>
                <a:r>
                  <a:rPr lang="pt-BR" sz="3400" dirty="0" smtClean="0">
                    <a:latin typeface="Arial" panose="020B0604020202020204" pitchFamily="34" charset="0"/>
                    <a:cs typeface="Arial" panose="020B0604020202020204" pitchFamily="34" charset="0"/>
                  </a:rPr>
                  <a:t>1 </a:t>
                </a:r>
                <a:r>
                  <a:rPr lang="pt-BR" sz="3400" dirty="0">
                    <a:latin typeface="Arial" panose="020B0604020202020204" pitchFamily="34" charset="0"/>
                    <a:cs typeface="Arial" panose="020B0604020202020204" pitchFamily="34" charset="0"/>
                  </a:rPr>
                  <a:t>= 3</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+ 6</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+ 6 = 3(</a:t>
                </a:r>
                <a:r>
                  <a:rPr lang="pt-BR" sz="3400" i="1" dirty="0">
                    <a:latin typeface="Arial" panose="020B0604020202020204" pitchFamily="34" charset="0"/>
                    <a:cs typeface="Arial" panose="020B0604020202020204" pitchFamily="34" charset="0"/>
                  </a:rPr>
                  <a:t>n</a:t>
                </a:r>
                <a:r>
                  <a:rPr lang="pt-BR" sz="3400" baseline="30000" dirty="0">
                    <a:latin typeface="Arial" panose="020B0604020202020204" pitchFamily="34" charset="0"/>
                    <a:cs typeface="Arial" panose="020B0604020202020204" pitchFamily="34" charset="0"/>
                  </a:rPr>
                  <a:t>2</a:t>
                </a:r>
                <a:r>
                  <a:rPr lang="pt-BR" sz="3400" dirty="0">
                    <a:latin typeface="Arial" panose="020B0604020202020204" pitchFamily="34" charset="0"/>
                    <a:cs typeface="Arial" panose="020B0604020202020204" pitchFamily="34" charset="0"/>
                  </a:rPr>
                  <a:t> + 2</a:t>
                </a:r>
                <a:r>
                  <a:rPr lang="pt-BR" sz="3400" i="1" dirty="0">
                    <a:latin typeface="Arial" panose="020B0604020202020204" pitchFamily="34" charset="0"/>
                    <a:cs typeface="Arial" panose="020B0604020202020204" pitchFamily="34" charset="0"/>
                  </a:rPr>
                  <a:t>n</a:t>
                </a:r>
                <a:r>
                  <a:rPr lang="pt-BR" sz="3400" dirty="0">
                    <a:latin typeface="Arial" panose="020B0604020202020204" pitchFamily="34" charset="0"/>
                    <a:cs typeface="Arial" panose="020B0604020202020204" pitchFamily="34" charset="0"/>
                  </a:rPr>
                  <a:t> + 2)</a:t>
                </a:r>
                <a:endParaRPr lang="en-US" sz="3400" dirty="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4709238"/>
              </a:xfrm>
              <a:prstGeom prst="rect">
                <a:avLst/>
              </a:prstGeom>
              <a:blipFill rotWithShape="0">
                <a:blip r:embed="rId4"/>
                <a:stretch>
                  <a:fillRect l="-1778" t="-1811" r="-3129" b="-3622"/>
                </a:stretch>
              </a:blipFill>
            </p:spPr>
            <p:txBody>
              <a:bodyPr/>
              <a:lstStyle/>
              <a:p>
                <a:r>
                  <a:rPr lang="en-US">
                    <a:noFill/>
                  </a:rPr>
                  <a:t> </a:t>
                </a:r>
              </a:p>
            </p:txBody>
          </p:sp>
        </mc:Fallback>
      </mc:AlternateContent>
    </p:spTree>
    <p:extLst>
      <p:ext uri="{BB962C8B-B14F-4D97-AF65-F5344CB8AC3E}">
        <p14:creationId xmlns:p14="http://schemas.microsoft.com/office/powerpoint/2010/main" val="155451574"/>
      </p:ext>
    </p:extLst>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Problem Solving</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3785652"/>
          </a:xfrm>
          <a:prstGeom prst="rect">
            <a:avLst/>
          </a:prstGeom>
        </p:spPr>
        <p:txBody>
          <a:bodyPr wrap="square">
            <a:spAutoFit/>
          </a:bodyPr>
          <a:lstStyle/>
          <a:p>
            <a:pPr marL="793750" indent="-793750">
              <a:spcAft>
                <a:spcPts val="0"/>
              </a:spcAft>
              <a:buClr>
                <a:srgbClr val="C00000"/>
              </a:buClr>
              <a:buFont typeface="+mj-lt"/>
              <a:buAutoNum type="arabicPeriod" startAt="3"/>
              <a:tabLst>
                <a:tab pos="1535113" algn="l"/>
                <a:tab pos="2690813" algn="l"/>
                <a:tab pos="4795838" algn="l"/>
                <a:tab pos="6637338" algn="l"/>
              </a:tabLst>
            </a:pPr>
            <a:r>
              <a:rPr lang="en-US" sz="4800" dirty="0" smtClean="0">
                <a:solidFill>
                  <a:srgbClr val="C00000"/>
                </a:solidFill>
                <a:latin typeface="Arial" panose="020B0604020202020204" pitchFamily="34" charset="0"/>
                <a:cs typeface="Arial" panose="020B0604020202020204" pitchFamily="34" charset="0"/>
              </a:rPr>
              <a:t>a.</a:t>
            </a:r>
            <a:r>
              <a:rPr lang="en-US" sz="4800" dirty="0" smtClean="0">
                <a:latin typeface="Arial" panose="020B0604020202020204" pitchFamily="34" charset="0"/>
                <a:cs typeface="Arial" panose="020B0604020202020204" pitchFamily="34" charset="0"/>
              </a:rPr>
              <a:t> </a:t>
            </a:r>
            <a:r>
              <a:rPr lang="en-US" sz="4800" dirty="0">
                <a:latin typeface="Arial" panose="020B0604020202020204" pitchFamily="34" charset="0"/>
                <a:cs typeface="Arial" panose="020B0604020202020204" pitchFamily="34" charset="0"/>
              </a:rPr>
              <a:t>Both sides simplify to </a:t>
            </a:r>
            <a:r>
              <a:rPr lang="en-US" sz="4800" dirty="0" smtClean="0">
                <a:latin typeface="Arial" panose="020B0604020202020204" pitchFamily="34" charset="0"/>
                <a:cs typeface="Arial" panose="020B0604020202020204" pitchFamily="34" charset="0"/>
              </a:rPr>
              <a:t>	</a:t>
            </a:r>
            <a:r>
              <a:rPr lang="en-US" sz="4800" i="1" dirty="0" smtClean="0">
                <a:latin typeface="Arial" panose="020B0604020202020204" pitchFamily="34" charset="0"/>
                <a:cs typeface="Arial" panose="020B0604020202020204" pitchFamily="34" charset="0"/>
              </a:rPr>
              <a:t>x</a:t>
            </a:r>
            <a:r>
              <a:rPr lang="en-US" sz="4800" dirty="0" smtClean="0">
                <a:latin typeface="Arial" panose="020B0604020202020204" pitchFamily="34" charset="0"/>
                <a:cs typeface="Arial" panose="020B0604020202020204" pitchFamily="34" charset="0"/>
              </a:rPr>
              <a:t> </a:t>
            </a:r>
            <a:r>
              <a:rPr lang="en-US" sz="4800" dirty="0">
                <a:latin typeface="Arial" panose="020B0604020202020204" pitchFamily="34" charset="0"/>
                <a:cs typeface="Arial" panose="020B0604020202020204" pitchFamily="34" charset="0"/>
              </a:rPr>
              <a:t>+ 4 so they are </a:t>
            </a:r>
            <a:r>
              <a:rPr lang="en-US" sz="4800" dirty="0" smtClean="0">
                <a:latin typeface="Arial" panose="020B0604020202020204" pitchFamily="34" charset="0"/>
                <a:cs typeface="Arial" panose="020B0604020202020204" pitchFamily="34" charset="0"/>
              </a:rPr>
              <a:t>equal</a:t>
            </a:r>
            <a:r>
              <a:rPr lang="en-US" sz="4800" dirty="0">
                <a:latin typeface="Arial" panose="020B0604020202020204" pitchFamily="34" charset="0"/>
                <a:cs typeface="Arial" panose="020B0604020202020204" pitchFamily="34" charset="0"/>
              </a:rPr>
              <a:t>, </a:t>
            </a:r>
            <a:endParaRPr lang="en-US" sz="4800" dirty="0" smtClean="0">
              <a:latin typeface="Arial" panose="020B0604020202020204" pitchFamily="34" charset="0"/>
              <a:cs typeface="Arial" panose="020B0604020202020204" pitchFamily="34" charset="0"/>
            </a:endParaRPr>
          </a:p>
          <a:p>
            <a:pPr marL="1535113" lvl="1" indent="-741363">
              <a:spcAft>
                <a:spcPts val="0"/>
              </a:spcAft>
              <a:buClr>
                <a:srgbClr val="C00000"/>
              </a:buClr>
              <a:buFont typeface="+mj-lt"/>
              <a:buAutoNum type="alphaLcPeriod" startAt="2"/>
              <a:tabLst>
                <a:tab pos="1087438" algn="l"/>
                <a:tab pos="2690813" algn="l"/>
                <a:tab pos="4795838" algn="l"/>
                <a:tab pos="6637338" algn="l"/>
              </a:tabLst>
            </a:pPr>
            <a:r>
              <a:rPr lang="en-US" sz="4800" dirty="0" smtClean="0">
                <a:latin typeface="Arial" panose="020B0604020202020204" pitchFamily="34" charset="0"/>
                <a:cs typeface="Arial" panose="020B0604020202020204" pitchFamily="34" charset="0"/>
              </a:rPr>
              <a:t>Ratios </a:t>
            </a:r>
            <a:r>
              <a:rPr lang="en-US" sz="4800" dirty="0">
                <a:latin typeface="Arial" panose="020B0604020202020204" pitchFamily="34" charset="0"/>
                <a:cs typeface="Arial" panose="020B0604020202020204" pitchFamily="34" charset="0"/>
              </a:rPr>
              <a:t>of corresponding sides are </a:t>
            </a:r>
            <a:r>
              <a:rPr lang="en-US" sz="4800" dirty="0" smtClean="0">
                <a:latin typeface="Arial" panose="020B0604020202020204" pitchFamily="34" charset="0"/>
                <a:cs typeface="Arial" panose="020B0604020202020204" pitchFamily="34" charset="0"/>
              </a:rPr>
              <a:t>all </a:t>
            </a:r>
            <a:r>
              <a:rPr lang="en-US" sz="4800" i="1" dirty="0">
                <a:latin typeface="Arial" panose="020B0604020202020204" pitchFamily="34" charset="0"/>
                <a:cs typeface="Arial" panose="020B0604020202020204" pitchFamily="34" charset="0"/>
              </a:rPr>
              <a:t>x</a:t>
            </a:r>
            <a:r>
              <a:rPr lang="en-US" sz="4800" dirty="0">
                <a:latin typeface="Arial" panose="020B0604020202020204" pitchFamily="34" charset="0"/>
                <a:cs typeface="Arial" panose="020B0604020202020204" pitchFamily="34" charset="0"/>
              </a:rPr>
              <a:t> + 4, so the triangles are similar</a:t>
            </a:r>
          </a:p>
        </p:txBody>
      </p:sp>
    </p:spTree>
    <p:extLst>
      <p:ext uri="{BB962C8B-B14F-4D97-AF65-F5344CB8AC3E}">
        <p14:creationId xmlns:p14="http://schemas.microsoft.com/office/powerpoint/2010/main" val="3826082584"/>
      </p:ext>
    </p:extLst>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Problem Solving</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465138" indent="-465138">
              <a:spcAft>
                <a:spcPts val="0"/>
              </a:spcAft>
              <a:buClr>
                <a:srgbClr val="C00000"/>
              </a:buClr>
              <a:buFont typeface="+mj-lt"/>
              <a:buAutoNum type="arabicPeriod" startAt="4"/>
              <a:tabLst>
                <a:tab pos="966788" algn="l"/>
                <a:tab pos="2690813" algn="l"/>
                <a:tab pos="4795838" algn="l"/>
                <a:tab pos="6637338" algn="l"/>
              </a:tabLst>
            </a:pPr>
            <a:r>
              <a:rPr lang="en-US" sz="2900" dirty="0" smtClean="0">
                <a:solidFill>
                  <a:srgbClr val="C00000"/>
                </a:solidFill>
                <a:latin typeface="Arial" panose="020B0604020202020204" pitchFamily="34" charset="0"/>
                <a:cs typeface="Arial" panose="020B0604020202020204" pitchFamily="34" charset="0"/>
              </a:rPr>
              <a:t>a.</a:t>
            </a:r>
            <a:r>
              <a:rPr lang="en-US" sz="2900" dirty="0">
                <a:latin typeface="Arial" panose="020B0604020202020204" pitchFamily="34" charset="0"/>
                <a:cs typeface="Arial" panose="020B0604020202020204" pitchFamily="34" charset="0"/>
              </a:rPr>
              <a:t> </a:t>
            </a:r>
            <a:r>
              <a:rPr lang="en-US" sz="2900" dirty="0" smtClean="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YXW </a:t>
            </a:r>
            <a:r>
              <a:rPr lang="en-US" sz="2900" dirty="0">
                <a:latin typeface="Arial" panose="020B0604020202020204" pitchFamily="34" charset="0"/>
                <a:cs typeface="Arial" panose="020B0604020202020204" pitchFamily="34" charset="0"/>
              </a:rPr>
              <a:t>= 180 - 65 = 115° (angles </a:t>
            </a:r>
            <a:r>
              <a:rPr lang="en-US" sz="2900" dirty="0" smtClean="0">
                <a:latin typeface="Arial" panose="020B0604020202020204" pitchFamily="34" charset="0"/>
                <a:cs typeface="Arial" panose="020B0604020202020204" pitchFamily="34" charset="0"/>
              </a:rPr>
              <a:t>	on a 	straight </a:t>
            </a:r>
            <a:r>
              <a:rPr lang="en-US" sz="2900" dirty="0">
                <a:latin typeface="Arial" panose="020B0604020202020204" pitchFamily="34" charset="0"/>
                <a:cs typeface="Arial" panose="020B0604020202020204" pitchFamily="34" charset="0"/>
              </a:rPr>
              <a:t>line) </a:t>
            </a:r>
            <a:r>
              <a:rPr lang="en-US" sz="2900" dirty="0" smtClean="0">
                <a:latin typeface="Arial" panose="020B0604020202020204" pitchFamily="34" charset="0"/>
                <a:cs typeface="Arial" panose="020B0604020202020204" pitchFamily="34" charset="0"/>
              </a:rPr>
              <a:t/>
            </a:r>
            <a:br>
              <a:rPr lang="en-US" sz="2900" dirty="0" smtClean="0">
                <a:latin typeface="Arial" panose="020B0604020202020204" pitchFamily="34" charset="0"/>
                <a:cs typeface="Arial" panose="020B0604020202020204" pitchFamily="34" charset="0"/>
              </a:rPr>
            </a:br>
            <a:r>
              <a:rPr lang="en-US" sz="2900" dirty="0" smtClean="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XWY </a:t>
            </a:r>
            <a:r>
              <a:rPr lang="en-US" sz="2900" dirty="0">
                <a:latin typeface="Arial" panose="020B0604020202020204" pitchFamily="34" charset="0"/>
                <a:cs typeface="Arial" panose="020B0604020202020204" pitchFamily="34" charset="0"/>
              </a:rPr>
              <a:t>= 180 - 115- </a:t>
            </a:r>
            <a:r>
              <a:rPr lang="en-US" sz="2900" dirty="0" smtClean="0">
                <a:latin typeface="Arial" panose="020B0604020202020204" pitchFamily="34" charset="0"/>
                <a:cs typeface="Arial" panose="020B0604020202020204" pitchFamily="34" charset="0"/>
              </a:rPr>
              <a:t>30 = </a:t>
            </a:r>
            <a:r>
              <a:rPr lang="en-US" sz="2900" dirty="0">
                <a:latin typeface="Arial" panose="020B0604020202020204" pitchFamily="34" charset="0"/>
                <a:cs typeface="Arial" panose="020B0604020202020204" pitchFamily="34" charset="0"/>
              </a:rPr>
              <a:t>35° </a:t>
            </a:r>
            <a:r>
              <a:rPr lang="en-US" sz="2900" dirty="0" smtClean="0">
                <a:latin typeface="Arial" panose="020B0604020202020204" pitchFamily="34" charset="0"/>
                <a:cs typeface="Arial" panose="020B0604020202020204" pitchFamily="34" charset="0"/>
              </a:rPr>
              <a:t>(angles</a:t>
            </a:r>
            <a:r>
              <a:rPr lang="en-US" sz="2900" dirty="0">
                <a:latin typeface="Arial" panose="020B0604020202020204" pitchFamily="34" charset="0"/>
                <a:cs typeface="Arial" panose="020B0604020202020204" pitchFamily="34" charset="0"/>
              </a:rPr>
              <a:t> </a:t>
            </a:r>
            <a:r>
              <a:rPr lang="en-US" sz="2900" dirty="0" smtClean="0">
                <a:latin typeface="Arial" panose="020B0604020202020204" pitchFamily="34" charset="0"/>
                <a:cs typeface="Arial" panose="020B0604020202020204" pitchFamily="34" charset="0"/>
              </a:rPr>
              <a:t>in </a:t>
            </a:r>
            <a:r>
              <a:rPr lang="en-US" sz="2900" dirty="0">
                <a:latin typeface="Arial" panose="020B0604020202020204" pitchFamily="34" charset="0"/>
                <a:cs typeface="Arial" panose="020B0604020202020204" pitchFamily="34" charset="0"/>
              </a:rPr>
              <a:t>a </a:t>
            </a:r>
            <a:r>
              <a:rPr lang="en-US" sz="2900" dirty="0" smtClean="0">
                <a:latin typeface="Arial" panose="020B0604020202020204" pitchFamily="34" charset="0"/>
                <a:cs typeface="Arial" panose="020B0604020202020204" pitchFamily="34" charset="0"/>
              </a:rPr>
              <a:t>	triangle </a:t>
            </a:r>
            <a:r>
              <a:rPr lang="en-US" sz="2900" dirty="0">
                <a:latin typeface="Arial" panose="020B0604020202020204" pitchFamily="34" charset="0"/>
                <a:cs typeface="Arial" panose="020B0604020202020204" pitchFamily="34" charset="0"/>
              </a:rPr>
              <a:t>add to 180</a:t>
            </a:r>
            <a:r>
              <a:rPr lang="en-US" sz="2900" dirty="0" smtClean="0">
                <a:latin typeface="Arial" panose="020B0604020202020204" pitchFamily="34" charset="0"/>
                <a:cs typeface="Arial" panose="020B0604020202020204" pitchFamily="34" charset="0"/>
              </a:rPr>
              <a:t>°)</a:t>
            </a:r>
          </a:p>
          <a:p>
            <a:pPr marL="966788" lvl="1" indent="-509588">
              <a:spcAft>
                <a:spcPts val="0"/>
              </a:spcAft>
              <a:buClr>
                <a:srgbClr val="C00000"/>
              </a:buClr>
              <a:buFont typeface="+mj-lt"/>
              <a:buAutoNum type="alphaLcPeriod" startAt="2"/>
              <a:tabLst>
                <a:tab pos="2690813" algn="l"/>
                <a:tab pos="4795838" algn="l"/>
                <a:tab pos="6637338" algn="l"/>
              </a:tabLst>
            </a:pPr>
            <a:r>
              <a:rPr lang="en-US" sz="2900" dirty="0" smtClean="0"/>
              <a:t>∠</a:t>
            </a:r>
            <a:r>
              <a:rPr lang="en-US" sz="2900" dirty="0" smtClean="0">
                <a:latin typeface="Arial" panose="020B0604020202020204" pitchFamily="34" charset="0"/>
                <a:cs typeface="Arial" panose="020B0604020202020204" pitchFamily="34" charset="0"/>
              </a:rPr>
              <a:t>XVY </a:t>
            </a:r>
            <a:r>
              <a:rPr lang="en-US" sz="2900" dirty="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XWY </a:t>
            </a:r>
            <a:r>
              <a:rPr lang="en-US" sz="2900" dirty="0">
                <a:latin typeface="Arial" panose="020B0604020202020204" pitchFamily="34" charset="0"/>
                <a:cs typeface="Arial" panose="020B0604020202020204" pitchFamily="34" charset="0"/>
              </a:rPr>
              <a:t>= 35° (angles at the circumference subtended by the same arc are equal) </a:t>
            </a:r>
            <a:endParaRPr lang="en-US" sz="2900" dirty="0" smtClean="0">
              <a:latin typeface="Arial" panose="020B0604020202020204" pitchFamily="34" charset="0"/>
              <a:cs typeface="Arial" panose="020B0604020202020204" pitchFamily="34" charset="0"/>
            </a:endParaRPr>
          </a:p>
          <a:p>
            <a:pPr marL="966788" lvl="1" indent="-509588">
              <a:spcAft>
                <a:spcPts val="0"/>
              </a:spcAft>
              <a:buClr>
                <a:srgbClr val="C00000"/>
              </a:buClr>
              <a:buFont typeface="+mj-lt"/>
              <a:buAutoNum type="alphaLcPeriod" startAt="2"/>
              <a:tabLst>
                <a:tab pos="2690813" algn="l"/>
                <a:tab pos="4795838" algn="l"/>
                <a:tab pos="6637338" algn="l"/>
              </a:tabLst>
            </a:pPr>
            <a:r>
              <a:rPr lang="en-US" sz="2900" dirty="0" smtClean="0"/>
              <a:t>∠</a:t>
            </a:r>
            <a:r>
              <a:rPr lang="en-US" sz="2900" dirty="0" smtClean="0">
                <a:latin typeface="Arial" panose="020B0604020202020204" pitchFamily="34" charset="0"/>
                <a:cs typeface="Arial" panose="020B0604020202020204" pitchFamily="34" charset="0"/>
              </a:rPr>
              <a:t>VWY </a:t>
            </a:r>
            <a:r>
              <a:rPr lang="en-US" sz="2900" dirty="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VXY </a:t>
            </a:r>
            <a:r>
              <a:rPr lang="en-US" sz="2900" dirty="0">
                <a:latin typeface="Arial" panose="020B0604020202020204" pitchFamily="34" charset="0"/>
                <a:cs typeface="Arial" panose="020B0604020202020204" pitchFamily="34" charset="0"/>
              </a:rPr>
              <a:t>= 55° (angles at the circumference subtended by the same arc are equal) </a:t>
            </a:r>
            <a:r>
              <a:rPr lang="en-US" sz="2900" dirty="0" smtClean="0">
                <a:latin typeface="Arial" panose="020B0604020202020204" pitchFamily="34" charset="0"/>
                <a:cs typeface="Arial" panose="020B0604020202020204" pitchFamily="34" charset="0"/>
              </a:rPr>
              <a:t/>
            </a:r>
            <a:br>
              <a:rPr lang="en-US" sz="2900" dirty="0" smtClean="0">
                <a:latin typeface="Arial" panose="020B0604020202020204" pitchFamily="34" charset="0"/>
                <a:cs typeface="Arial" panose="020B0604020202020204" pitchFamily="34" charset="0"/>
              </a:rPr>
            </a:br>
            <a:r>
              <a:rPr lang="en-US" sz="2900" dirty="0" smtClean="0"/>
              <a:t>∠</a:t>
            </a:r>
            <a:r>
              <a:rPr lang="en-US" sz="2900" dirty="0" smtClean="0">
                <a:latin typeface="Arial" panose="020B0604020202020204" pitchFamily="34" charset="0"/>
                <a:cs typeface="Arial" panose="020B0604020202020204" pitchFamily="34" charset="0"/>
              </a:rPr>
              <a:t>VWX </a:t>
            </a:r>
            <a:r>
              <a:rPr lang="en-US" sz="2900" dirty="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VWY </a:t>
            </a:r>
            <a:r>
              <a:rPr lang="en-US" sz="2900" dirty="0">
                <a:latin typeface="Arial" panose="020B0604020202020204" pitchFamily="34" charset="0"/>
                <a:cs typeface="Arial" panose="020B0604020202020204" pitchFamily="34" charset="0"/>
              </a:rPr>
              <a:t>+ </a:t>
            </a:r>
            <a:r>
              <a:rPr lang="en-US" sz="2900" dirty="0" smtClean="0"/>
              <a:t>∠</a:t>
            </a:r>
            <a:r>
              <a:rPr lang="en-US" sz="2900" dirty="0" smtClean="0">
                <a:latin typeface="Arial" panose="020B0604020202020204" pitchFamily="34" charset="0"/>
                <a:cs typeface="Arial" panose="020B0604020202020204" pitchFamily="34" charset="0"/>
              </a:rPr>
              <a:t>XWY </a:t>
            </a:r>
            <a:r>
              <a:rPr lang="en-US" sz="2900" dirty="0">
                <a:latin typeface="Arial" panose="020B0604020202020204" pitchFamily="34" charset="0"/>
                <a:cs typeface="Arial" panose="020B0604020202020204" pitchFamily="34" charset="0"/>
              </a:rPr>
              <a:t>= 55 + 35 = 90° (a right angle)</a:t>
            </a:r>
          </a:p>
        </p:txBody>
      </p:sp>
    </p:spTree>
    <p:extLst>
      <p:ext uri="{BB962C8B-B14F-4D97-AF65-F5344CB8AC3E}">
        <p14:creationId xmlns:p14="http://schemas.microsoft.com/office/powerpoint/2010/main" val="909392048"/>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16.1 – </a:t>
            </a:r>
            <a:r>
              <a:rPr lang="en-US" sz="4000" dirty="0" smtClean="0">
                <a:latin typeface="Arial" panose="020B0604020202020204" pitchFamily="34" charset="0"/>
                <a:cs typeface="Arial" panose="020B0604020202020204" pitchFamily="34" charset="0"/>
              </a:rPr>
              <a:t>Radii and Chords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576263" indent="-576263">
              <a:spcAft>
                <a:spcPts val="0"/>
              </a:spcAft>
              <a:buClr>
                <a:srgbClr val="C00000"/>
              </a:buClr>
              <a:buFont typeface="+mj-lt"/>
              <a:buAutoNum type="arabicPeriod"/>
              <a:tabLst>
                <a:tab pos="1201738" algn="l"/>
                <a:tab pos="3538538" algn="l"/>
                <a:tab pos="5265738" algn="l"/>
                <a:tab pos="6637338" algn="l"/>
              </a:tabLst>
            </a:pPr>
            <a:r>
              <a:rPr lang="en-US" sz="3500" i="1" dirty="0" smtClean="0">
                <a:latin typeface="Arial" panose="020B0604020202020204" pitchFamily="34" charset="0"/>
                <a:cs typeface="Arial" panose="020B0604020202020204" pitchFamily="34" charset="0"/>
              </a:rPr>
              <a:t>x</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110° (angles in an isosceles </a:t>
            </a:r>
            <a:r>
              <a:rPr lang="en-US" sz="3500" dirty="0" smtClean="0">
                <a:latin typeface="Arial" panose="020B0604020202020204" pitchFamily="34" charset="0"/>
                <a:cs typeface="Arial" panose="020B0604020202020204" pitchFamily="34" charset="0"/>
              </a:rPr>
              <a:t>triangle)</a:t>
            </a:r>
            <a:br>
              <a:rPr lang="en-US" sz="3500" dirty="0" smtClean="0">
                <a:latin typeface="Arial" panose="020B0604020202020204" pitchFamily="34" charset="0"/>
                <a:cs typeface="Arial" panose="020B0604020202020204" pitchFamily="34" charset="0"/>
              </a:rPr>
            </a:br>
            <a:r>
              <a:rPr lang="en-US" sz="3500" i="1" dirty="0" smtClean="0">
                <a:latin typeface="Arial" panose="020B0604020202020204" pitchFamily="34" charset="0"/>
                <a:cs typeface="Arial" panose="020B0604020202020204" pitchFamily="34" charset="0"/>
              </a:rPr>
              <a:t>y</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145° (angles on a straight line)</a:t>
            </a:r>
          </a:p>
          <a:p>
            <a:pPr marL="576263" indent="-576263">
              <a:spcAft>
                <a:spcPts val="0"/>
              </a:spcAft>
              <a:buClr>
                <a:srgbClr val="C00000"/>
              </a:buClr>
              <a:buFont typeface="+mj-lt"/>
              <a:buAutoNum type="arabicPeriod"/>
              <a:tabLst>
                <a:tab pos="1201738" algn="l"/>
                <a:tab pos="3538538" algn="l"/>
                <a:tab pos="5265738" algn="l"/>
                <a:tab pos="6637338" algn="l"/>
              </a:tabLst>
            </a:pPr>
            <a:r>
              <a:rPr lang="en-US" sz="3500" dirty="0" smtClean="0">
                <a:latin typeface="Arial" panose="020B0604020202020204" pitchFamily="34" charset="0"/>
                <a:cs typeface="Arial" panose="020B0604020202020204" pitchFamily="34" charset="0"/>
              </a:rPr>
              <a:t>AD </a:t>
            </a:r>
            <a:r>
              <a:rPr lang="en-US" sz="3500" dirty="0">
                <a:latin typeface="Arial" panose="020B0604020202020204" pitchFamily="34" charset="0"/>
                <a:cs typeface="Arial" panose="020B0604020202020204" pitchFamily="34" charset="0"/>
              </a:rPr>
              <a:t>is common; </a:t>
            </a:r>
            <a:r>
              <a:rPr lang="en-US" sz="3500" dirty="0" smtClean="0"/>
              <a:t>∠</a:t>
            </a:r>
            <a:r>
              <a:rPr lang="en-US" sz="3500" dirty="0" smtClean="0">
                <a:latin typeface="Arial" panose="020B0604020202020204" pitchFamily="34" charset="0"/>
                <a:cs typeface="Arial" panose="020B0604020202020204" pitchFamily="34" charset="0"/>
              </a:rPr>
              <a:t>ABD </a:t>
            </a:r>
            <a:r>
              <a:rPr lang="en-US" sz="3500" dirty="0">
                <a:latin typeface="Arial" panose="020B0604020202020204" pitchFamily="34" charset="0"/>
                <a:cs typeface="Arial" panose="020B0604020202020204" pitchFamily="34" charset="0"/>
              </a:rPr>
              <a:t>= </a:t>
            </a:r>
            <a:r>
              <a:rPr lang="en-US" sz="3500" dirty="0" smtClean="0"/>
              <a:t>∠</a:t>
            </a:r>
            <a:r>
              <a:rPr lang="en-US" sz="3500" dirty="0" smtClean="0">
                <a:latin typeface="Arial" panose="020B0604020202020204" pitchFamily="34" charset="0"/>
                <a:cs typeface="Arial" panose="020B0604020202020204" pitchFamily="34" charset="0"/>
              </a:rPr>
              <a:t>ACD </a:t>
            </a:r>
            <a:r>
              <a:rPr lang="en-US" sz="3500" dirty="0">
                <a:latin typeface="Arial" panose="020B0604020202020204" pitchFamily="34" charset="0"/>
                <a:cs typeface="Arial" panose="020B0604020202020204" pitchFamily="34" charset="0"/>
              </a:rPr>
              <a:t>and AB = AC (isosceles triangle); </a:t>
            </a:r>
            <a:r>
              <a:rPr lang="en-US" sz="3500" dirty="0" smtClean="0"/>
              <a:t>∠</a:t>
            </a:r>
            <a:r>
              <a:rPr lang="en-US" sz="3500" dirty="0" smtClean="0">
                <a:latin typeface="Arial" panose="020B0604020202020204" pitchFamily="34" charset="0"/>
                <a:cs typeface="Arial" panose="020B0604020202020204" pitchFamily="34" charset="0"/>
              </a:rPr>
              <a:t>BAD </a:t>
            </a:r>
            <a:r>
              <a:rPr lang="en-US" sz="3500" dirty="0">
                <a:latin typeface="Arial" panose="020B0604020202020204" pitchFamily="34" charset="0"/>
                <a:cs typeface="Arial" panose="020B0604020202020204" pitchFamily="34" charset="0"/>
              </a:rPr>
              <a:t>= </a:t>
            </a:r>
            <a:r>
              <a:rPr lang="en-US" sz="3500" dirty="0" smtClean="0"/>
              <a:t>∠</a:t>
            </a:r>
            <a:r>
              <a:rPr lang="en-US" sz="3500" dirty="0" smtClean="0">
                <a:latin typeface="Arial" panose="020B0604020202020204" pitchFamily="34" charset="0"/>
                <a:cs typeface="Arial" panose="020B0604020202020204" pitchFamily="34" charset="0"/>
              </a:rPr>
              <a:t>CAD </a:t>
            </a:r>
            <a:r>
              <a:rPr lang="en-US" sz="3500" dirty="0">
                <a:latin typeface="Arial" panose="020B0604020202020204" pitchFamily="34" charset="0"/>
                <a:cs typeface="Arial" panose="020B0604020202020204" pitchFamily="34" charset="0"/>
              </a:rPr>
              <a:t>= 180° - 90° - </a:t>
            </a:r>
            <a:r>
              <a:rPr lang="en-US" sz="3500" dirty="0" smtClean="0"/>
              <a:t>∠</a:t>
            </a:r>
            <a:r>
              <a:rPr lang="en-US" sz="3500" dirty="0" smtClean="0">
                <a:latin typeface="Arial" panose="020B0604020202020204" pitchFamily="34" charset="0"/>
                <a:cs typeface="Arial" panose="020B0604020202020204" pitchFamily="34" charset="0"/>
              </a:rPr>
              <a:t>ABD </a:t>
            </a:r>
            <a:r>
              <a:rPr lang="en-US" sz="3500" dirty="0">
                <a:latin typeface="Arial" panose="020B0604020202020204" pitchFamily="34" charset="0"/>
                <a:cs typeface="Arial" panose="020B0604020202020204" pitchFamily="34" charset="0"/>
              </a:rPr>
              <a:t>(angles in a triangle). Therefore the triangles are congruent (SAS).</a:t>
            </a:r>
          </a:p>
          <a:p>
            <a:pPr marL="576263" indent="-576263">
              <a:spcAft>
                <a:spcPts val="0"/>
              </a:spcAft>
              <a:buClr>
                <a:srgbClr val="C00000"/>
              </a:buClr>
              <a:buFont typeface="+mj-lt"/>
              <a:buAutoNum type="arabicPeriod"/>
              <a:tabLst>
                <a:tab pos="1201738" algn="l"/>
                <a:tab pos="3538538" algn="l"/>
                <a:tab pos="5265738" algn="l"/>
                <a:tab pos="6637338" algn="l"/>
              </a:tabLst>
            </a:pPr>
            <a:r>
              <a:rPr lang="en-US" sz="3500" dirty="0" smtClean="0">
                <a:solidFill>
                  <a:srgbClr val="C00000"/>
                </a:solidFill>
                <a:latin typeface="Arial" panose="020B0604020202020204" pitchFamily="34" charset="0"/>
                <a:cs typeface="Arial" panose="020B0604020202020204" pitchFamily="34" charset="0"/>
              </a:rPr>
              <a:t>a.</a:t>
            </a:r>
            <a:r>
              <a:rPr lang="en-US" sz="3500" dirty="0" smtClean="0">
                <a:latin typeface="Arial" panose="020B0604020202020204" pitchFamily="34" charset="0"/>
                <a:cs typeface="Arial" panose="020B0604020202020204" pitchFamily="34" charset="0"/>
              </a:rPr>
              <a:t> </a:t>
            </a:r>
            <a:r>
              <a:rPr lang="en-US" sz="3500" i="1" dirty="0" err="1" smtClean="0">
                <a:latin typeface="Arial" panose="020B0604020202020204" pitchFamily="34" charset="0"/>
                <a:cs typeface="Arial" panose="020B0604020202020204" pitchFamily="34" charset="0"/>
              </a:rPr>
              <a:t>i</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30° </a:t>
            </a:r>
            <a:r>
              <a:rPr lang="en-US" sz="3500" dirty="0" smtClean="0">
                <a:latin typeface="Arial" panose="020B0604020202020204" pitchFamily="34" charset="0"/>
                <a:cs typeface="Arial" panose="020B0604020202020204" pitchFamily="34" charset="0"/>
              </a:rPr>
              <a:t>	</a:t>
            </a:r>
            <a:r>
              <a:rPr lang="en-US" sz="3500" dirty="0" smtClean="0">
                <a:solidFill>
                  <a:srgbClr val="C00000"/>
                </a:solidFill>
                <a:latin typeface="Arial" panose="020B0604020202020204" pitchFamily="34" charset="0"/>
                <a:cs typeface="Arial" panose="020B0604020202020204" pitchFamily="34" charset="0"/>
              </a:rPr>
              <a:t>b.</a:t>
            </a:r>
            <a:r>
              <a:rPr lang="en-US" sz="3500" dirty="0" smtClean="0">
                <a:latin typeface="Arial" panose="020B0604020202020204" pitchFamily="34" charset="0"/>
                <a:cs typeface="Arial" panose="020B0604020202020204" pitchFamily="34" charset="0"/>
              </a:rPr>
              <a:t> </a:t>
            </a:r>
            <a:r>
              <a:rPr lang="en-US" sz="3500" i="1" dirty="0">
                <a:latin typeface="Arial" panose="020B0604020202020204" pitchFamily="34" charset="0"/>
                <a:cs typeface="Arial" panose="020B0604020202020204" pitchFamily="34" charset="0"/>
              </a:rPr>
              <a:t>j</a:t>
            </a:r>
            <a:r>
              <a:rPr lang="en-US" sz="3500" dirty="0">
                <a:latin typeface="Arial" panose="020B0604020202020204" pitchFamily="34" charset="0"/>
                <a:cs typeface="Arial" panose="020B0604020202020204" pitchFamily="34" charset="0"/>
              </a:rPr>
              <a:t> </a:t>
            </a:r>
            <a:r>
              <a:rPr lang="en-US" sz="3500" dirty="0" smtClean="0">
                <a:latin typeface="Arial" panose="020B0604020202020204" pitchFamily="34" charset="0"/>
                <a:cs typeface="Arial" panose="020B0604020202020204" pitchFamily="34" charset="0"/>
              </a:rPr>
              <a:t>= 21°</a:t>
            </a:r>
            <a:br>
              <a:rPr lang="en-US" sz="3500" dirty="0" smtClean="0">
                <a:latin typeface="Arial" panose="020B0604020202020204" pitchFamily="34" charset="0"/>
                <a:cs typeface="Arial" panose="020B0604020202020204" pitchFamily="34" charset="0"/>
              </a:rPr>
            </a:br>
            <a:r>
              <a:rPr lang="en-US" sz="3500" dirty="0" smtClean="0">
                <a:solidFill>
                  <a:srgbClr val="C00000"/>
                </a:solidFill>
                <a:latin typeface="Arial" panose="020B0604020202020204" pitchFamily="34" charset="0"/>
                <a:cs typeface="Arial" panose="020B0604020202020204" pitchFamily="34" charset="0"/>
              </a:rPr>
              <a:t>c.</a:t>
            </a:r>
            <a:r>
              <a:rPr lang="en-US" sz="3500" dirty="0" smtClean="0">
                <a:latin typeface="Arial" panose="020B0604020202020204" pitchFamily="34" charset="0"/>
                <a:cs typeface="Arial" panose="020B0604020202020204" pitchFamily="34" charset="0"/>
              </a:rPr>
              <a:t> </a:t>
            </a:r>
            <a:r>
              <a:rPr lang="en-US" sz="3500" i="1" dirty="0">
                <a:latin typeface="Arial" panose="020B0604020202020204" pitchFamily="34" charset="0"/>
                <a:cs typeface="Arial" panose="020B0604020202020204" pitchFamily="34" charset="0"/>
              </a:rPr>
              <a:t>k</a:t>
            </a:r>
            <a:r>
              <a:rPr lang="en-US" sz="3500" dirty="0">
                <a:latin typeface="Arial" panose="020B0604020202020204" pitchFamily="34" charset="0"/>
                <a:cs typeface="Arial" panose="020B0604020202020204" pitchFamily="34" charset="0"/>
              </a:rPr>
              <a:t> = 64°; </a:t>
            </a:r>
            <a:r>
              <a:rPr lang="en-US" sz="3500" i="1" dirty="0" smtClean="0">
                <a:latin typeface="Times New Roman" panose="02020603050405020304" pitchFamily="18" charset="0"/>
                <a:cs typeface="Times New Roman" panose="02020603050405020304" pitchFamily="18" charset="0"/>
              </a:rPr>
              <a:t>l</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116°; </a:t>
            </a:r>
            <a:r>
              <a:rPr lang="en-US" sz="3500" i="1" dirty="0">
                <a:latin typeface="Arial" panose="020B0604020202020204" pitchFamily="34" charset="0"/>
                <a:cs typeface="Arial" panose="020B0604020202020204" pitchFamily="34" charset="0"/>
              </a:rPr>
              <a:t>m</a:t>
            </a:r>
            <a:r>
              <a:rPr lang="en-US" sz="3500" dirty="0">
                <a:latin typeface="Arial" panose="020B0604020202020204" pitchFamily="34" charset="0"/>
                <a:cs typeface="Arial" panose="020B0604020202020204" pitchFamily="34" charset="0"/>
              </a:rPr>
              <a:t> = 32°</a:t>
            </a:r>
            <a:endParaRPr lang="pt-BR" sz="3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184756"/>
      </p:ext>
    </p:extLst>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Problem Solving</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514350" indent="-514350">
              <a:spcAft>
                <a:spcPts val="0"/>
              </a:spcAft>
              <a:buClr>
                <a:srgbClr val="C00000"/>
              </a:buClr>
              <a:buFont typeface="+mj-lt"/>
              <a:buAutoNum type="arabicPeriod" startAt="5"/>
              <a:tabLst>
                <a:tab pos="966788" algn="l"/>
                <a:tab pos="2690813" algn="l"/>
                <a:tab pos="4795838" algn="l"/>
                <a:tab pos="6637338" algn="l"/>
              </a:tabLst>
            </a:pPr>
            <a:r>
              <a:rPr lang="en-US" sz="3200" dirty="0" smtClean="0">
                <a:solidFill>
                  <a:srgbClr val="C00000"/>
                </a:solidFill>
                <a:latin typeface="Arial" panose="020B0604020202020204" pitchFamily="34" charset="0"/>
                <a:cs typeface="Arial" panose="020B0604020202020204" pitchFamily="34" charset="0"/>
              </a:rPr>
              <a:t>a.</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	</a:t>
            </a:r>
            <a:r>
              <a:rPr lang="en-US" sz="3200" dirty="0" smtClean="0"/>
              <a:t>∠</a:t>
            </a:r>
            <a:r>
              <a:rPr lang="en-US" sz="3200" dirty="0" smtClean="0">
                <a:latin typeface="Arial" panose="020B0604020202020204" pitchFamily="34" charset="0"/>
                <a:cs typeface="Arial" panose="020B0604020202020204" pitchFamily="34" charset="0"/>
              </a:rPr>
              <a:t>PRQ </a:t>
            </a:r>
            <a:r>
              <a:rPr lang="en-US" sz="3200" dirty="0">
                <a:latin typeface="Arial" panose="020B0604020202020204" pitchFamily="34" charset="0"/>
                <a:cs typeface="Arial" panose="020B0604020202020204" pitchFamily="34" charset="0"/>
              </a:rPr>
              <a:t>= 68° (angles on a straight line) </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	</a:t>
            </a:r>
            <a:r>
              <a:rPr lang="en-US" sz="3200" dirty="0" smtClean="0"/>
              <a:t>∠</a:t>
            </a:r>
            <a:r>
              <a:rPr lang="en-US" sz="3200" dirty="0" smtClean="0">
                <a:latin typeface="Arial" panose="020B0604020202020204" pitchFamily="34" charset="0"/>
                <a:cs typeface="Arial" panose="020B0604020202020204" pitchFamily="34" charset="0"/>
              </a:rPr>
              <a:t>PQR </a:t>
            </a:r>
            <a:r>
              <a:rPr lang="en-US" sz="3200" dirty="0">
                <a:latin typeface="Arial" panose="020B0604020202020204" pitchFamily="34" charset="0"/>
                <a:cs typeface="Arial" panose="020B0604020202020204" pitchFamily="34" charset="0"/>
              </a:rPr>
              <a:t>= 180 - 68 </a:t>
            </a:r>
            <a:r>
              <a:rPr lang="en-US" sz="3200" dirty="0" smtClean="0">
                <a:latin typeface="Arial" panose="020B0604020202020204" pitchFamily="34" charset="0"/>
                <a:cs typeface="Arial" panose="020B0604020202020204" pitchFamily="34" charset="0"/>
              </a:rPr>
              <a:t>– 44 = </a:t>
            </a:r>
            <a:r>
              <a:rPr lang="en-US" sz="3200" dirty="0">
                <a:latin typeface="Arial" panose="020B0604020202020204" pitchFamily="34" charset="0"/>
                <a:cs typeface="Arial" panose="020B0604020202020204" pitchFamily="34" charset="0"/>
              </a:rPr>
              <a:t>68° (angles in a </a:t>
            </a:r>
            <a:r>
              <a:rPr lang="en-US" sz="3200" dirty="0" smtClean="0">
                <a:latin typeface="Arial" panose="020B0604020202020204" pitchFamily="34" charset="0"/>
                <a:cs typeface="Arial" panose="020B0604020202020204" pitchFamily="34" charset="0"/>
              </a:rPr>
              <a:t>	triangle </a:t>
            </a:r>
            <a:r>
              <a:rPr lang="en-US" sz="3200" dirty="0">
                <a:latin typeface="Arial" panose="020B0604020202020204" pitchFamily="34" charset="0"/>
                <a:cs typeface="Arial" panose="020B0604020202020204" pitchFamily="34" charset="0"/>
              </a:rPr>
              <a:t>add to 180</a:t>
            </a:r>
            <a:r>
              <a:rPr lang="en-US" sz="3200" dirty="0" smtClean="0">
                <a:latin typeface="Arial" panose="020B0604020202020204" pitchFamily="34" charset="0"/>
                <a:cs typeface="Arial" panose="020B0604020202020204" pitchFamily="34" charset="0"/>
              </a:rPr>
              <a:t>°)</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	The </a:t>
            </a:r>
            <a:r>
              <a:rPr lang="en-US" sz="3200" dirty="0">
                <a:latin typeface="Arial" panose="020B0604020202020204" pitchFamily="34" charset="0"/>
                <a:cs typeface="Arial" panose="020B0604020202020204" pitchFamily="34" charset="0"/>
              </a:rPr>
              <a:t>triangle has two equal angles, and </a:t>
            </a:r>
            <a:r>
              <a:rPr lang="en-US" sz="3200" dirty="0" smtClean="0">
                <a:latin typeface="Arial" panose="020B0604020202020204" pitchFamily="34" charset="0"/>
                <a:cs typeface="Arial" panose="020B0604020202020204" pitchFamily="34" charset="0"/>
              </a:rPr>
              <a:t>	so </a:t>
            </a:r>
            <a:r>
              <a:rPr lang="en-US" sz="3200" dirty="0">
                <a:latin typeface="Arial" panose="020B0604020202020204" pitchFamily="34" charset="0"/>
                <a:cs typeface="Arial" panose="020B0604020202020204" pitchFamily="34" charset="0"/>
              </a:rPr>
              <a:t>it </a:t>
            </a:r>
            <a:r>
              <a:rPr lang="en-US" sz="3200" dirty="0" smtClean="0">
                <a:latin typeface="Arial" panose="020B0604020202020204" pitchFamily="34" charset="0"/>
                <a:cs typeface="Arial" panose="020B0604020202020204" pitchFamily="34" charset="0"/>
              </a:rPr>
              <a:t>is isosceles. </a:t>
            </a:r>
          </a:p>
          <a:p>
            <a:pPr marL="971550" lvl="1" indent="-514350">
              <a:spcAft>
                <a:spcPts val="0"/>
              </a:spcAft>
              <a:buClr>
                <a:srgbClr val="C00000"/>
              </a:buClr>
              <a:buFont typeface="+mj-lt"/>
              <a:buAutoNum type="alphaLcPeriod" startAt="2"/>
              <a:tabLst>
                <a:tab pos="966788" algn="l"/>
                <a:tab pos="2690813" algn="l"/>
                <a:tab pos="4795838" algn="l"/>
                <a:tab pos="6637338" algn="l"/>
              </a:tabLst>
            </a:pPr>
            <a:r>
              <a:rPr lang="en-US" sz="3200" dirty="0" smtClean="0"/>
              <a:t>∠</a:t>
            </a:r>
            <a:r>
              <a:rPr lang="en-US" sz="3200" dirty="0" smtClean="0">
                <a:latin typeface="Arial" panose="020B0604020202020204" pitchFamily="34" charset="0"/>
                <a:cs typeface="Arial" panose="020B0604020202020204" pitchFamily="34" charset="0"/>
              </a:rPr>
              <a:t>XZY </a:t>
            </a:r>
            <a:r>
              <a:rPr lang="en-US" sz="3200" dirty="0">
                <a:latin typeface="Arial" panose="020B0604020202020204" pitchFamily="34" charset="0"/>
                <a:cs typeface="Arial" panose="020B0604020202020204" pitchFamily="34" charset="0"/>
              </a:rPr>
              <a:t>= 180 - (90 + </a:t>
            </a:r>
            <a:r>
              <a:rPr lang="en-US" sz="3200" i="1" dirty="0" smtClean="0">
                <a:latin typeface="Arial" panose="020B0604020202020204" pitchFamily="34" charset="0"/>
                <a:cs typeface="Arial" panose="020B0604020202020204" pitchFamily="34" charset="0"/>
              </a:rPr>
              <a:t>x</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90 - </a:t>
            </a:r>
            <a:r>
              <a:rPr lang="en-US" sz="3200" i="1" dirty="0">
                <a:latin typeface="Arial" panose="020B0604020202020204" pitchFamily="34" charset="0"/>
                <a:cs typeface="Arial" panose="020B0604020202020204" pitchFamily="34" charset="0"/>
              </a:rPr>
              <a:t>x</a:t>
            </a:r>
            <a:r>
              <a:rPr lang="en-US" sz="3200" dirty="0">
                <a:latin typeface="Arial" panose="020B0604020202020204" pitchFamily="34" charset="0"/>
                <a:cs typeface="Arial" panose="020B0604020202020204" pitchFamily="34" charset="0"/>
              </a:rPr>
              <a:t> (angles on a straight line) </a:t>
            </a:r>
            <a:r>
              <a:rPr lang="en-US" sz="3200" dirty="0" smtClean="0"/>
              <a:t>∠</a:t>
            </a:r>
            <a:r>
              <a:rPr lang="en-US" sz="3200" dirty="0" smtClean="0">
                <a:latin typeface="Arial" panose="020B0604020202020204" pitchFamily="34" charset="0"/>
                <a:cs typeface="Arial" panose="020B0604020202020204" pitchFamily="34" charset="0"/>
              </a:rPr>
              <a:t>XYZ </a:t>
            </a:r>
            <a:r>
              <a:rPr lang="en-US" sz="3200" dirty="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180 - 2</a:t>
            </a:r>
            <a:r>
              <a:rPr lang="en-US" sz="3200" i="1" dirty="0" smtClean="0">
                <a:latin typeface="Arial" panose="020B0604020202020204" pitchFamily="34" charset="0"/>
                <a:cs typeface="Arial" panose="020B0604020202020204" pitchFamily="34" charset="0"/>
              </a:rPr>
              <a:t>x</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(90 - </a:t>
            </a:r>
            <a:r>
              <a:rPr lang="en-US" sz="3200" i="1" dirty="0" smtClean="0">
                <a:latin typeface="Arial" panose="020B0604020202020204" pitchFamily="34" charset="0"/>
                <a:cs typeface="Arial" panose="020B0604020202020204" pitchFamily="34" charset="0"/>
              </a:rPr>
              <a:t>x</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90 - </a:t>
            </a:r>
            <a:r>
              <a:rPr lang="en-US" sz="3200" i="1" dirty="0" smtClean="0">
                <a:latin typeface="Arial" panose="020B0604020202020204" pitchFamily="34" charset="0"/>
                <a:cs typeface="Arial" panose="020B0604020202020204" pitchFamily="34" charset="0"/>
              </a:rPr>
              <a:t>x</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(angles in a triangle add to 180</a:t>
            </a:r>
            <a:r>
              <a:rPr lang="en-US" sz="3200" dirty="0" smtClean="0">
                <a:latin typeface="Arial" panose="020B0604020202020204" pitchFamily="34" charset="0"/>
                <a:cs typeface="Arial" panose="020B0604020202020204" pitchFamily="34" charset="0"/>
              </a:rPr>
              <a:t>°)</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The </a:t>
            </a:r>
            <a:r>
              <a:rPr lang="en-US" sz="3200" dirty="0">
                <a:latin typeface="Arial" panose="020B0604020202020204" pitchFamily="34" charset="0"/>
                <a:cs typeface="Arial" panose="020B0604020202020204" pitchFamily="34" charset="0"/>
              </a:rPr>
              <a:t>triangle has two equal angles, and so it is </a:t>
            </a:r>
            <a:r>
              <a:rPr lang="en-US" sz="3200" dirty="0" smtClean="0">
                <a:latin typeface="Arial" panose="020B0604020202020204" pitchFamily="34" charset="0"/>
                <a:cs typeface="Arial" panose="020B0604020202020204" pitchFamily="34" charset="0"/>
              </a:rPr>
              <a:t>isosceles.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579630"/>
      </p:ext>
    </p:extLst>
  </p:cSld>
  <p:clrMapOvr>
    <a:masterClrMapping/>
  </p:clrMapOvr>
  <p:transition advClick="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44624"/>
            <a:ext cx="7704856" cy="648072"/>
          </a:xfrm>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Problem Solving</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3845092"/>
              </a:xfrm>
              <a:prstGeom prst="rect">
                <a:avLst/>
              </a:prstGeom>
            </p:spPr>
            <p:txBody>
              <a:bodyPr wrap="square">
                <a:spAutoFit/>
              </a:bodyPr>
              <a:lstStyle/>
              <a:p>
                <a:pPr marL="690563" indent="-690563">
                  <a:spcAft>
                    <a:spcPts val="0"/>
                  </a:spcAft>
                  <a:buClr>
                    <a:srgbClr val="C00000"/>
                  </a:buClr>
                  <a:buFont typeface="+mj-lt"/>
                  <a:buAutoNum type="arabicPeriod" startAt="6"/>
                  <a:tabLst>
                    <a:tab pos="966788" algn="l"/>
                    <a:tab pos="2690813" algn="l"/>
                    <a:tab pos="4795838" algn="l"/>
                    <a:tab pos="6637338" algn="l"/>
                  </a:tabLst>
                </a:pPr>
                <a:r>
                  <a:rPr lang="en-US" sz="4600" dirty="0" smtClean="0">
                    <a:solidFill>
                      <a:srgbClr val="C00000"/>
                    </a:solidFill>
                    <a:latin typeface="Arial" panose="020B0604020202020204" pitchFamily="34" charset="0"/>
                    <a:cs typeface="Arial" panose="020B0604020202020204" pitchFamily="34" charset="0"/>
                  </a:rPr>
                  <a:t>a.</a:t>
                </a:r>
                <a:r>
                  <a:rPr lang="en-US" sz="4600" dirty="0">
                    <a:latin typeface="Arial" panose="020B0604020202020204" pitchFamily="34" charset="0"/>
                    <a:cs typeface="Arial" panose="020B0604020202020204" pitchFamily="34" charset="0"/>
                  </a:rPr>
                  <a:t>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5</m:t>
                        </m:r>
                      </m:num>
                      <m:den>
                        <m:r>
                          <a:rPr lang="en-US" sz="4600" b="0" i="0" smtClean="0">
                            <a:latin typeface="Cambria Math" panose="02040503050406030204" pitchFamily="18" charset="0"/>
                            <a:cs typeface="Arial" panose="020B0604020202020204" pitchFamily="34" charset="0"/>
                          </a:rPr>
                          <m:t>9</m:t>
                        </m:r>
                      </m:den>
                    </m:f>
                  </m:oMath>
                </a14:m>
                <a:r>
                  <a:rPr lang="en-US" sz="4600" dirty="0" smtClean="0">
                    <a:latin typeface="Arial" panose="020B0604020202020204" pitchFamily="34" charset="0"/>
                    <a:cs typeface="Arial" panose="020B0604020202020204" pitchFamily="34" charset="0"/>
                  </a:rPr>
                  <a:t>(-40, </a:t>
                </a:r>
                <a:r>
                  <a:rPr lang="en-US" sz="4600" dirty="0">
                    <a:latin typeface="Arial" panose="020B0604020202020204" pitchFamily="34" charset="0"/>
                    <a:cs typeface="Arial" panose="020B0604020202020204" pitchFamily="34" charset="0"/>
                  </a:rPr>
                  <a:t>- 32) =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5</m:t>
                        </m:r>
                      </m:num>
                      <m:den>
                        <m:r>
                          <a:rPr lang="en-US" sz="4600" b="0" i="0" smtClean="0">
                            <a:latin typeface="Cambria Math" panose="02040503050406030204" pitchFamily="18" charset="0"/>
                            <a:cs typeface="Arial" panose="020B0604020202020204" pitchFamily="34" charset="0"/>
                          </a:rPr>
                          <m:t>9</m:t>
                        </m:r>
                      </m:den>
                    </m:f>
                  </m:oMath>
                </a14:m>
                <a:r>
                  <a:rPr lang="en-US" sz="4600" dirty="0" smtClean="0">
                    <a:latin typeface="Arial" panose="020B0604020202020204" pitchFamily="34" charset="0"/>
                    <a:cs typeface="Arial" panose="020B0604020202020204" pitchFamily="34" charset="0"/>
                  </a:rPr>
                  <a:t>(-</a:t>
                </a:r>
                <a:r>
                  <a:rPr lang="en-US" sz="4600" dirty="0">
                    <a:latin typeface="Arial" panose="020B0604020202020204" pitchFamily="34" charset="0"/>
                    <a:cs typeface="Arial" panose="020B0604020202020204" pitchFamily="34" charset="0"/>
                  </a:rPr>
                  <a:t>72) = -40 </a:t>
                </a:r>
                <a:endParaRPr lang="en-US" sz="4600" dirty="0" smtClean="0">
                  <a:latin typeface="Arial" panose="020B0604020202020204" pitchFamily="34" charset="0"/>
                  <a:cs typeface="Arial" panose="020B0604020202020204" pitchFamily="34" charset="0"/>
                </a:endParaRPr>
              </a:p>
              <a:p>
                <a:pPr marL="1311275" lvl="1" indent="-620713">
                  <a:spcAft>
                    <a:spcPts val="0"/>
                  </a:spcAft>
                  <a:buClr>
                    <a:srgbClr val="C00000"/>
                  </a:buClr>
                  <a:buFont typeface="+mj-lt"/>
                  <a:buAutoNum type="alphaLcPeriod" startAt="2"/>
                  <a:tabLst>
                    <a:tab pos="966788" algn="l"/>
                    <a:tab pos="2690813" algn="l"/>
                    <a:tab pos="4795838" algn="l"/>
                    <a:tab pos="6637338" algn="l"/>
                  </a:tabLst>
                </a:pPr>
                <a:r>
                  <a:rPr lang="en-US" sz="4600" dirty="0" smtClean="0">
                    <a:latin typeface="Arial" panose="020B0604020202020204" pitchFamily="34" charset="0"/>
                    <a:cs typeface="Arial" panose="020B0604020202020204" pitchFamily="34" charset="0"/>
                  </a:rPr>
                  <a:t>If </a:t>
                </a:r>
                <a:r>
                  <a:rPr lang="en-US" sz="4600" dirty="0">
                    <a:latin typeface="Arial" panose="020B0604020202020204" pitchFamily="34" charset="0"/>
                    <a:cs typeface="Arial" panose="020B0604020202020204" pitchFamily="34" charset="0"/>
                  </a:rPr>
                  <a:t>F = C, then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5</m:t>
                        </m:r>
                      </m:num>
                      <m:den>
                        <m:r>
                          <a:rPr lang="en-US" sz="4600" b="0" i="0" smtClean="0">
                            <a:latin typeface="Cambria Math" panose="02040503050406030204" pitchFamily="18" charset="0"/>
                            <a:cs typeface="Arial" panose="020B0604020202020204" pitchFamily="34" charset="0"/>
                          </a:rPr>
                          <m:t>9</m:t>
                        </m:r>
                      </m:den>
                    </m:f>
                  </m:oMath>
                </a14:m>
                <a:r>
                  <a:rPr lang="en-US" sz="4600" dirty="0" smtClean="0">
                    <a:latin typeface="Arial" panose="020B0604020202020204" pitchFamily="34" charset="0"/>
                    <a:cs typeface="Arial" panose="020B0604020202020204" pitchFamily="34" charset="0"/>
                  </a:rPr>
                  <a:t>(</a:t>
                </a:r>
                <a:r>
                  <a:rPr lang="en-US" sz="4600" dirty="0">
                    <a:latin typeface="Arial" panose="020B0604020202020204" pitchFamily="34" charset="0"/>
                    <a:cs typeface="Arial" panose="020B0604020202020204" pitchFamily="34" charset="0"/>
                  </a:rPr>
                  <a:t>C - 32) = </a:t>
                </a:r>
                <a:r>
                  <a:rPr lang="en-US" sz="4600" dirty="0" smtClean="0">
                    <a:latin typeface="Arial" panose="020B0604020202020204" pitchFamily="34" charset="0"/>
                    <a:cs typeface="Arial" panose="020B0604020202020204" pitchFamily="34" charset="0"/>
                  </a:rPr>
                  <a:t>C.</a:t>
                </a:r>
                <a:br>
                  <a:rPr lang="en-US" sz="4600" dirty="0" smtClean="0">
                    <a:latin typeface="Arial" panose="020B0604020202020204" pitchFamily="34" charset="0"/>
                    <a:cs typeface="Arial" panose="020B0604020202020204" pitchFamily="34" charset="0"/>
                  </a:rPr>
                </a:br>
                <a:r>
                  <a:rPr lang="en-US" sz="4600" dirty="0" smtClean="0">
                    <a:latin typeface="Arial" panose="020B0604020202020204" pitchFamily="34" charset="0"/>
                    <a:cs typeface="Arial" panose="020B0604020202020204" pitchFamily="34" charset="0"/>
                  </a:rPr>
                  <a:t>So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5</m:t>
                        </m:r>
                      </m:num>
                      <m:den>
                        <m:r>
                          <a:rPr lang="en-US" sz="4600" b="0" i="0" smtClean="0">
                            <a:latin typeface="Cambria Math" panose="02040503050406030204" pitchFamily="18" charset="0"/>
                            <a:cs typeface="Arial" panose="020B0604020202020204" pitchFamily="34" charset="0"/>
                          </a:rPr>
                          <m:t>9</m:t>
                        </m:r>
                      </m:den>
                    </m:f>
                  </m:oMath>
                </a14:m>
                <a:r>
                  <a:rPr lang="en-US" sz="4600" dirty="0" smtClean="0">
                    <a:latin typeface="Arial" panose="020B0604020202020204" pitchFamily="34" charset="0"/>
                    <a:cs typeface="Arial" panose="020B0604020202020204" pitchFamily="34" charset="0"/>
                  </a:rPr>
                  <a:t>C </a:t>
                </a:r>
                <a:r>
                  <a:rPr lang="en-US" sz="4600" dirty="0">
                    <a:latin typeface="Arial" panose="020B0604020202020204" pitchFamily="34" charset="0"/>
                    <a:cs typeface="Arial" panose="020B0604020202020204" pitchFamily="34" charset="0"/>
                  </a:rPr>
                  <a:t>-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160</m:t>
                        </m:r>
                      </m:num>
                      <m:den>
                        <m:r>
                          <a:rPr lang="en-US" sz="4600">
                            <a:latin typeface="Cambria Math" panose="02040503050406030204" pitchFamily="18" charset="0"/>
                            <a:cs typeface="Arial" panose="020B0604020202020204" pitchFamily="34" charset="0"/>
                          </a:rPr>
                          <m:t>9</m:t>
                        </m:r>
                      </m:den>
                    </m:f>
                  </m:oMath>
                </a14:m>
                <a:r>
                  <a:rPr lang="en-US" sz="4600" dirty="0">
                    <a:latin typeface="Arial" panose="020B0604020202020204" pitchFamily="34" charset="0"/>
                    <a:cs typeface="Arial" panose="020B0604020202020204" pitchFamily="34" charset="0"/>
                  </a:rPr>
                  <a:t> = C;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a:latin typeface="Cambria Math" panose="02040503050406030204" pitchFamily="18" charset="0"/>
                            <a:cs typeface="Arial" panose="020B0604020202020204" pitchFamily="34" charset="0"/>
                          </a:rPr>
                          <m:t>5</m:t>
                        </m:r>
                      </m:num>
                      <m:den>
                        <m:r>
                          <a:rPr lang="en-US" sz="4600">
                            <a:latin typeface="Cambria Math" panose="02040503050406030204" pitchFamily="18" charset="0"/>
                            <a:cs typeface="Arial" panose="020B0604020202020204" pitchFamily="34" charset="0"/>
                          </a:rPr>
                          <m:t>9</m:t>
                        </m:r>
                      </m:den>
                    </m:f>
                  </m:oMath>
                </a14:m>
                <a:r>
                  <a:rPr lang="en-US" sz="4600" dirty="0" smtClean="0">
                    <a:latin typeface="Arial" panose="020B0604020202020204" pitchFamily="34" charset="0"/>
                    <a:cs typeface="Arial" panose="020B0604020202020204" pitchFamily="34" charset="0"/>
                  </a:rPr>
                  <a:t>C </a:t>
                </a:r>
                <a:r>
                  <a:rPr lang="en-US" sz="4600" dirty="0">
                    <a:latin typeface="Arial" panose="020B0604020202020204" pitchFamily="34" charset="0"/>
                    <a:cs typeface="Arial" panose="020B0604020202020204" pitchFamily="34" charset="0"/>
                  </a:rPr>
                  <a:t>= </a:t>
                </a:r>
                <a14:m>
                  <m:oMath xmlns:m="http://schemas.openxmlformats.org/officeDocument/2006/math">
                    <m:f>
                      <m:fPr>
                        <m:ctrlPr>
                          <a:rPr lang="en-US" sz="4600" i="1">
                            <a:latin typeface="Cambria Math" panose="02040503050406030204" pitchFamily="18" charset="0"/>
                            <a:cs typeface="Arial" panose="020B0604020202020204" pitchFamily="34" charset="0"/>
                          </a:rPr>
                        </m:ctrlPr>
                      </m:fPr>
                      <m:num>
                        <m:r>
                          <a:rPr lang="en-US" sz="4600" b="0" i="0" smtClean="0">
                            <a:latin typeface="Cambria Math" panose="02040503050406030204" pitchFamily="18" charset="0"/>
                            <a:cs typeface="Arial" panose="020B0604020202020204" pitchFamily="34" charset="0"/>
                          </a:rPr>
                          <m:t>160</m:t>
                        </m:r>
                      </m:num>
                      <m:den>
                        <m:r>
                          <a:rPr lang="en-US" sz="4600">
                            <a:latin typeface="Cambria Math" panose="02040503050406030204" pitchFamily="18" charset="0"/>
                            <a:cs typeface="Arial" panose="020B0604020202020204" pitchFamily="34" charset="0"/>
                          </a:rPr>
                          <m:t>9</m:t>
                        </m:r>
                      </m:den>
                    </m:f>
                  </m:oMath>
                </a14:m>
                <a:r>
                  <a:rPr lang="en-US" sz="4600" dirty="0">
                    <a:latin typeface="Arial" panose="020B0604020202020204" pitchFamily="34" charset="0"/>
                    <a:cs typeface="Arial" panose="020B0604020202020204" pitchFamily="34" charset="0"/>
                  </a:rPr>
                  <a:t>; </a:t>
                </a:r>
                <a:r>
                  <a:rPr lang="en-US" sz="4600" dirty="0" smtClean="0">
                    <a:latin typeface="Arial" panose="020B0604020202020204" pitchFamily="34" charset="0"/>
                    <a:cs typeface="Arial" panose="020B0604020202020204" pitchFamily="34" charset="0"/>
                  </a:rPr>
                  <a:t/>
                </a:r>
                <a:br>
                  <a:rPr lang="en-US" sz="4600" dirty="0" smtClean="0">
                    <a:latin typeface="Arial" panose="020B0604020202020204" pitchFamily="34" charset="0"/>
                    <a:cs typeface="Arial" panose="020B0604020202020204" pitchFamily="34" charset="0"/>
                  </a:rPr>
                </a:br>
                <a:r>
                  <a:rPr lang="en-US" sz="4600" dirty="0" smtClean="0">
                    <a:latin typeface="Arial" panose="020B0604020202020204" pitchFamily="34" charset="0"/>
                    <a:cs typeface="Arial" panose="020B0604020202020204" pitchFamily="34" charset="0"/>
                  </a:rPr>
                  <a:t>C </a:t>
                </a:r>
                <a:r>
                  <a:rPr lang="en-US" sz="4600" dirty="0">
                    <a:latin typeface="Arial" panose="020B0604020202020204" pitchFamily="34" charset="0"/>
                    <a:cs typeface="Arial" panose="020B0604020202020204" pitchFamily="34" charset="0"/>
                  </a:rPr>
                  <a:t>= -</a:t>
                </a:r>
                <a:r>
                  <a:rPr lang="en-US" sz="4600" dirty="0" smtClean="0">
                    <a:latin typeface="Arial" panose="020B0604020202020204" pitchFamily="34" charset="0"/>
                    <a:cs typeface="Arial" panose="020B0604020202020204" pitchFamily="34" charset="0"/>
                  </a:rPr>
                  <a:t>40°C</a:t>
                </a:r>
                <a:endParaRPr lang="en-US" sz="4600" dirty="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3845092"/>
              </a:xfrm>
              <a:prstGeom prst="rect">
                <a:avLst/>
              </a:prstGeom>
              <a:blipFill rotWithShape="0">
                <a:blip r:embed="rId4"/>
                <a:stretch>
                  <a:fillRect l="-2774" r="-2489" b="-6973"/>
                </a:stretch>
              </a:blipFill>
            </p:spPr>
            <p:txBody>
              <a:bodyPr/>
              <a:lstStyle/>
              <a:p>
                <a:r>
                  <a:rPr lang="en-US">
                    <a:noFill/>
                  </a:rPr>
                  <a:t> </a:t>
                </a:r>
              </a:p>
            </p:txBody>
          </p:sp>
        </mc:Fallback>
      </mc:AlternateContent>
    </p:spTree>
    <p:extLst>
      <p:ext uri="{BB962C8B-B14F-4D97-AF65-F5344CB8AC3E}">
        <p14:creationId xmlns:p14="http://schemas.microsoft.com/office/powerpoint/2010/main" val="756231949"/>
      </p:ext>
    </p:extLst>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Check Up</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800219"/>
          </a:xfrm>
          <a:prstGeom prst="rect">
            <a:avLst/>
          </a:prstGeom>
        </p:spPr>
        <p:txBody>
          <a:bodyPr wrap="square">
            <a:spAutoFit/>
          </a:bodyPr>
          <a:lstStyle/>
          <a:p>
            <a:pPr marL="914400" indent="-914400">
              <a:spcAft>
                <a:spcPts val="0"/>
              </a:spcAft>
              <a:buClr>
                <a:srgbClr val="C00000"/>
              </a:buClr>
              <a:buFont typeface="+mj-lt"/>
              <a:buAutoNum type="arabicPeriod"/>
              <a:tabLst>
                <a:tab pos="966788" algn="l"/>
                <a:tab pos="2690813" algn="l"/>
                <a:tab pos="4795838" algn="l"/>
                <a:tab pos="6637338" algn="l"/>
              </a:tabLst>
            </a:pPr>
            <a:r>
              <a:rPr lang="en-US" sz="4600" dirty="0">
                <a:solidFill>
                  <a:srgbClr val="C00000"/>
                </a:solidFill>
                <a:latin typeface="Arial" panose="020B0604020202020204" pitchFamily="34" charset="0"/>
                <a:cs typeface="Arial" panose="020B0604020202020204" pitchFamily="34" charset="0"/>
              </a:rPr>
              <a:t> </a:t>
            </a:r>
            <a:endParaRPr lang="en-US" sz="46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988661" y="1268760"/>
            <a:ext cx="7831811" cy="4650240"/>
          </a:xfrm>
          <a:prstGeom prst="rect">
            <a:avLst/>
          </a:prstGeom>
        </p:spPr>
      </p:pic>
    </p:spTree>
    <p:extLst>
      <p:ext uri="{BB962C8B-B14F-4D97-AF65-F5344CB8AC3E}">
        <p14:creationId xmlns:p14="http://schemas.microsoft.com/office/powerpoint/2010/main" val="3100708993"/>
      </p:ext>
    </p:extLst>
  </p:cSld>
  <p:clrMapOvr>
    <a:masterClrMapping/>
  </p:clrMapOvr>
  <p:transition advClick="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Check Up</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586145"/>
          </a:xfrm>
          <a:prstGeom prst="rect">
            <a:avLst/>
          </a:prstGeom>
        </p:spPr>
        <p:txBody>
          <a:bodyPr wrap="square">
            <a:spAutoFit/>
          </a:bodyPr>
          <a:lstStyle/>
          <a:p>
            <a:pPr marL="465138" indent="-465138">
              <a:spcAft>
                <a:spcPts val="0"/>
              </a:spcAft>
              <a:buClr>
                <a:srgbClr val="C00000"/>
              </a:buClr>
              <a:buFont typeface="+mj-lt"/>
              <a:buAutoNum type="arabicPeriod" startAt="2"/>
              <a:tabLst>
                <a:tab pos="862013" algn="l"/>
                <a:tab pos="4795838" algn="l"/>
                <a:tab pos="6637338" algn="l"/>
              </a:tabLst>
            </a:pPr>
            <a:r>
              <a:rPr lang="en-US" sz="2380" dirty="0" smtClean="0">
                <a:solidFill>
                  <a:srgbClr val="C00000"/>
                </a:solidFill>
                <a:latin typeface="Arial" panose="020B0604020202020204" pitchFamily="34" charset="0"/>
                <a:cs typeface="Arial" panose="020B0604020202020204" pitchFamily="34" charset="0"/>
              </a:rPr>
              <a:t>a.</a:t>
            </a:r>
            <a:r>
              <a:rPr lang="en-US" sz="2380" dirty="0">
                <a:latin typeface="Arial" panose="020B0604020202020204" pitchFamily="34" charset="0"/>
                <a:cs typeface="Arial" panose="020B0604020202020204" pitchFamily="34" charset="0"/>
              </a:rPr>
              <a:t>	</a:t>
            </a:r>
            <a:r>
              <a:rPr lang="en-US" sz="2380" dirty="0" smtClean="0"/>
              <a:t>∠</a:t>
            </a:r>
            <a:r>
              <a:rPr lang="en-US" sz="2380" dirty="0" smtClean="0">
                <a:latin typeface="Arial" panose="020B0604020202020204" pitchFamily="34" charset="0"/>
                <a:cs typeface="Arial" panose="020B0604020202020204" pitchFamily="34" charset="0"/>
              </a:rPr>
              <a:t>OBA </a:t>
            </a:r>
            <a:r>
              <a:rPr lang="en-US" sz="2380" dirty="0">
                <a:latin typeface="Arial" panose="020B0604020202020204" pitchFamily="34" charset="0"/>
                <a:cs typeface="Arial" panose="020B0604020202020204" pitchFamily="34" charset="0"/>
              </a:rPr>
              <a:t>= 50° (angles on a straight line add to </a:t>
            </a:r>
            <a:r>
              <a:rPr lang="en-US" sz="2380" dirty="0" smtClean="0">
                <a:latin typeface="Arial" panose="020B0604020202020204" pitchFamily="34" charset="0"/>
                <a:cs typeface="Arial" panose="020B0604020202020204" pitchFamily="34" charset="0"/>
              </a:rPr>
              <a:t>180°)</a:t>
            </a:r>
            <a:br>
              <a:rPr lang="en-US" sz="2380" dirty="0" smtClean="0">
                <a:latin typeface="Arial" panose="020B0604020202020204" pitchFamily="34" charset="0"/>
                <a:cs typeface="Arial" panose="020B0604020202020204" pitchFamily="34" charset="0"/>
              </a:rPr>
            </a:br>
            <a:r>
              <a:rPr lang="en-US" sz="2380" dirty="0" smtClean="0">
                <a:latin typeface="Arial" panose="020B0604020202020204" pitchFamily="34" charset="0"/>
                <a:cs typeface="Arial" panose="020B0604020202020204" pitchFamily="34" charset="0"/>
              </a:rPr>
              <a:t>	OA </a:t>
            </a:r>
            <a:r>
              <a:rPr lang="en-US" sz="2380" dirty="0">
                <a:latin typeface="Arial" panose="020B0604020202020204" pitchFamily="34" charset="0"/>
                <a:cs typeface="Arial" panose="020B0604020202020204" pitchFamily="34" charset="0"/>
              </a:rPr>
              <a:t>= OB (radii of same </a:t>
            </a:r>
            <a:r>
              <a:rPr lang="en-US" sz="2380" dirty="0" smtClean="0">
                <a:latin typeface="Arial" panose="020B0604020202020204" pitchFamily="34" charset="0"/>
                <a:cs typeface="Arial" panose="020B0604020202020204" pitchFamily="34" charset="0"/>
              </a:rPr>
              <a:t>circle)</a:t>
            </a:r>
            <a:br>
              <a:rPr lang="en-US" sz="2380" dirty="0" smtClean="0">
                <a:latin typeface="Arial" panose="020B0604020202020204" pitchFamily="34" charset="0"/>
                <a:cs typeface="Arial" panose="020B0604020202020204" pitchFamily="34" charset="0"/>
              </a:rPr>
            </a:br>
            <a:r>
              <a:rPr lang="en-US" sz="2380" dirty="0" smtClean="0">
                <a:latin typeface="Arial" panose="020B0604020202020204" pitchFamily="34" charset="0"/>
                <a:cs typeface="Arial" panose="020B0604020202020204" pitchFamily="34" charset="0"/>
              </a:rPr>
              <a:t>	</a:t>
            </a:r>
            <a:r>
              <a:rPr lang="en-US" sz="2380" dirty="0" smtClean="0"/>
              <a:t>∠</a:t>
            </a:r>
            <a:r>
              <a:rPr lang="en-US" sz="2380" dirty="0" smtClean="0">
                <a:latin typeface="Arial" panose="020B0604020202020204" pitchFamily="34" charset="0"/>
                <a:cs typeface="Arial" panose="020B0604020202020204" pitchFamily="34" charset="0"/>
              </a:rPr>
              <a:t>OAB </a:t>
            </a:r>
            <a:r>
              <a:rPr lang="en-US" sz="2380" dirty="0">
                <a:latin typeface="Arial" panose="020B0604020202020204" pitchFamily="34" charset="0"/>
                <a:cs typeface="Arial" panose="020B0604020202020204" pitchFamily="34" charset="0"/>
              </a:rPr>
              <a:t>= </a:t>
            </a:r>
            <a:r>
              <a:rPr lang="en-US" sz="2380" dirty="0" smtClean="0"/>
              <a:t>∠</a:t>
            </a:r>
            <a:r>
              <a:rPr lang="en-US" sz="2380" dirty="0" smtClean="0">
                <a:latin typeface="Arial" panose="020B0604020202020204" pitchFamily="34" charset="0"/>
                <a:cs typeface="Arial" panose="020B0604020202020204" pitchFamily="34" charset="0"/>
              </a:rPr>
              <a:t>OBA </a:t>
            </a:r>
            <a:r>
              <a:rPr lang="en-US" sz="2380" dirty="0">
                <a:latin typeface="Arial" panose="020B0604020202020204" pitchFamily="34" charset="0"/>
                <a:cs typeface="Arial" panose="020B0604020202020204" pitchFamily="34" charset="0"/>
              </a:rPr>
              <a:t>(base angles of isosceles triangle </a:t>
            </a:r>
            <a:r>
              <a:rPr lang="en-US" sz="2380" dirty="0" smtClean="0">
                <a:latin typeface="Arial" panose="020B0604020202020204" pitchFamily="34" charset="0"/>
                <a:cs typeface="Arial" panose="020B0604020202020204" pitchFamily="34" charset="0"/>
              </a:rPr>
              <a:t>	are </a:t>
            </a:r>
            <a:r>
              <a:rPr lang="en-US" sz="2380" dirty="0">
                <a:latin typeface="Arial" panose="020B0604020202020204" pitchFamily="34" charset="0"/>
                <a:cs typeface="Arial" panose="020B0604020202020204" pitchFamily="34" charset="0"/>
              </a:rPr>
              <a:t>equal) </a:t>
            </a:r>
            <a:r>
              <a:rPr lang="en-US" sz="2380" dirty="0" smtClean="0">
                <a:latin typeface="Arial" panose="020B0604020202020204" pitchFamily="34" charset="0"/>
                <a:cs typeface="Arial" panose="020B0604020202020204" pitchFamily="34" charset="0"/>
              </a:rPr>
              <a:t/>
            </a:r>
            <a:br>
              <a:rPr lang="en-US" sz="2380" dirty="0" smtClean="0">
                <a:latin typeface="Arial" panose="020B0604020202020204" pitchFamily="34" charset="0"/>
                <a:cs typeface="Arial" panose="020B0604020202020204" pitchFamily="34" charset="0"/>
              </a:rPr>
            </a:br>
            <a:r>
              <a:rPr lang="en-US" sz="2380" dirty="0" smtClean="0">
                <a:latin typeface="Arial" panose="020B0604020202020204" pitchFamily="34" charset="0"/>
                <a:cs typeface="Arial" panose="020B0604020202020204" pitchFamily="34" charset="0"/>
              </a:rPr>
              <a:t>	</a:t>
            </a:r>
            <a:r>
              <a:rPr lang="en-US" sz="2380" i="1" dirty="0" smtClean="0">
                <a:latin typeface="Arial" panose="020B0604020202020204" pitchFamily="34" charset="0"/>
                <a:cs typeface="Arial" panose="020B0604020202020204" pitchFamily="34" charset="0"/>
              </a:rPr>
              <a:t>a</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 180 - 50 - 50 = 80° (angles in a triangle add </a:t>
            </a:r>
            <a:r>
              <a:rPr lang="en-US" sz="2380" dirty="0" smtClean="0">
                <a:latin typeface="Arial" panose="020B0604020202020204" pitchFamily="34" charset="0"/>
                <a:cs typeface="Arial" panose="020B0604020202020204" pitchFamily="34" charset="0"/>
              </a:rPr>
              <a:t>to 	180</a:t>
            </a:r>
            <a:r>
              <a:rPr lang="en-US" sz="2380" dirty="0">
                <a:latin typeface="Arial" panose="020B0604020202020204" pitchFamily="34" charset="0"/>
                <a:cs typeface="Arial" panose="020B0604020202020204" pitchFamily="34" charset="0"/>
              </a:rPr>
              <a:t>°) </a:t>
            </a:r>
            <a:endParaRPr lang="en-US" sz="2380" dirty="0" smtClean="0">
              <a:latin typeface="Arial" panose="020B0604020202020204" pitchFamily="34" charset="0"/>
              <a:cs typeface="Arial" panose="020B0604020202020204" pitchFamily="34" charset="0"/>
            </a:endParaRPr>
          </a:p>
          <a:p>
            <a:pPr marL="862013" lvl="1" indent="-404813">
              <a:spcAft>
                <a:spcPts val="0"/>
              </a:spcAft>
              <a:buClr>
                <a:srgbClr val="C00000"/>
              </a:buClr>
              <a:buFont typeface="+mj-lt"/>
              <a:buAutoNum type="alphaLcPeriod" startAt="2"/>
              <a:tabLst>
                <a:tab pos="914400" algn="l"/>
                <a:tab pos="4795838" algn="l"/>
                <a:tab pos="6637338" algn="l"/>
              </a:tabLst>
            </a:pPr>
            <a:r>
              <a:rPr lang="en-US" sz="2380" i="1" dirty="0" smtClean="0">
                <a:latin typeface="Arial" panose="020B0604020202020204" pitchFamily="34" charset="0"/>
                <a:cs typeface="Arial" panose="020B0604020202020204" pitchFamily="34" charset="0"/>
              </a:rPr>
              <a:t>b</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- 90° (angle between radius and tangent is 90°) </a:t>
            </a:r>
            <a:r>
              <a:rPr lang="en-US" sz="2380" dirty="0" smtClean="0">
                <a:latin typeface="Arial" panose="020B0604020202020204" pitchFamily="34" charset="0"/>
                <a:cs typeface="Arial" panose="020B0604020202020204" pitchFamily="34" charset="0"/>
              </a:rPr>
              <a:t/>
            </a:r>
            <a:br>
              <a:rPr lang="en-US" sz="2380" dirty="0" smtClean="0">
                <a:latin typeface="Arial" panose="020B0604020202020204" pitchFamily="34" charset="0"/>
                <a:cs typeface="Arial" panose="020B0604020202020204" pitchFamily="34" charset="0"/>
              </a:rPr>
            </a:br>
            <a:r>
              <a:rPr lang="en-US" sz="2380" i="1" dirty="0" smtClean="0">
                <a:latin typeface="Arial" panose="020B0604020202020204" pitchFamily="34" charset="0"/>
                <a:cs typeface="Arial" panose="020B0604020202020204" pitchFamily="34" charset="0"/>
              </a:rPr>
              <a:t>c</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 180 - 56 - 90 = 34° (angles in a triangle add to 180°) </a:t>
            </a:r>
            <a:endParaRPr lang="en-US" sz="2380" dirty="0" smtClean="0">
              <a:latin typeface="Arial" panose="020B0604020202020204" pitchFamily="34" charset="0"/>
              <a:cs typeface="Arial" panose="020B0604020202020204" pitchFamily="34" charset="0"/>
            </a:endParaRPr>
          </a:p>
          <a:p>
            <a:pPr marL="862013" lvl="1" indent="-404813">
              <a:spcAft>
                <a:spcPts val="0"/>
              </a:spcAft>
              <a:buClr>
                <a:srgbClr val="C00000"/>
              </a:buClr>
              <a:buFont typeface="+mj-lt"/>
              <a:buAutoNum type="alphaLcPeriod" startAt="2"/>
              <a:tabLst>
                <a:tab pos="914400" algn="l"/>
                <a:tab pos="4795838" algn="l"/>
                <a:tab pos="6637338" algn="l"/>
              </a:tabLst>
            </a:pPr>
            <a:r>
              <a:rPr lang="en-US" sz="2380" dirty="0" smtClean="0">
                <a:latin typeface="Arial" panose="020B0604020202020204" pitchFamily="34" charset="0"/>
                <a:cs typeface="Arial" panose="020B0604020202020204" pitchFamily="34" charset="0"/>
              </a:rPr>
              <a:t>AT </a:t>
            </a:r>
            <a:r>
              <a:rPr lang="en-US" sz="2380" dirty="0">
                <a:latin typeface="Arial" panose="020B0604020202020204" pitchFamily="34" charset="0"/>
                <a:cs typeface="Arial" panose="020B0604020202020204" pitchFamily="34" charset="0"/>
              </a:rPr>
              <a:t>= BT (tangents to circle from same external point </a:t>
            </a:r>
            <a:r>
              <a:rPr lang="en-US" sz="2380" dirty="0" smtClean="0">
                <a:latin typeface="Arial" panose="020B0604020202020204" pitchFamily="34" charset="0"/>
                <a:cs typeface="Arial" panose="020B0604020202020204" pitchFamily="34" charset="0"/>
              </a:rPr>
              <a:t>are equal) </a:t>
            </a:r>
            <a:br>
              <a:rPr lang="en-US" sz="2380" dirty="0" smtClean="0">
                <a:latin typeface="Arial" panose="020B0604020202020204" pitchFamily="34" charset="0"/>
                <a:cs typeface="Arial" panose="020B0604020202020204" pitchFamily="34" charset="0"/>
              </a:rPr>
            </a:br>
            <a:r>
              <a:rPr lang="en-US" sz="2380" dirty="0" smtClean="0"/>
              <a:t>∠</a:t>
            </a:r>
            <a:r>
              <a:rPr lang="en-US" sz="2380" dirty="0" smtClean="0">
                <a:latin typeface="Arial" panose="020B0604020202020204" pitchFamily="34" charset="0"/>
                <a:cs typeface="Arial" panose="020B0604020202020204" pitchFamily="34" charset="0"/>
              </a:rPr>
              <a:t>TBA </a:t>
            </a:r>
            <a:r>
              <a:rPr lang="en-US" sz="2380" dirty="0">
                <a:latin typeface="Arial" panose="020B0604020202020204" pitchFamily="34" charset="0"/>
                <a:cs typeface="Arial" panose="020B0604020202020204" pitchFamily="34" charset="0"/>
              </a:rPr>
              <a:t>= </a:t>
            </a:r>
            <a:r>
              <a:rPr lang="en-US" sz="2380" dirty="0" smtClean="0"/>
              <a:t>∠</a:t>
            </a:r>
            <a:r>
              <a:rPr lang="en-US" sz="2380" dirty="0" smtClean="0">
                <a:latin typeface="Arial" panose="020B0604020202020204" pitchFamily="34" charset="0"/>
                <a:cs typeface="Arial" panose="020B0604020202020204" pitchFamily="34" charset="0"/>
              </a:rPr>
              <a:t>TAB </a:t>
            </a:r>
            <a:r>
              <a:rPr lang="en-US" sz="2380" dirty="0">
                <a:latin typeface="Arial" panose="020B0604020202020204" pitchFamily="34" charset="0"/>
                <a:cs typeface="Arial" panose="020B0604020202020204" pitchFamily="34" charset="0"/>
              </a:rPr>
              <a:t>(base angles isosceles triangle are equal) </a:t>
            </a:r>
            <a:r>
              <a:rPr lang="en-US" sz="2380" dirty="0" smtClean="0">
                <a:latin typeface="Arial" panose="020B0604020202020204" pitchFamily="34" charset="0"/>
                <a:cs typeface="Arial" panose="020B0604020202020204" pitchFamily="34" charset="0"/>
              </a:rPr>
              <a:t/>
            </a:r>
            <a:br>
              <a:rPr lang="en-US" sz="2380" dirty="0" smtClean="0">
                <a:latin typeface="Arial" panose="020B0604020202020204" pitchFamily="34" charset="0"/>
                <a:cs typeface="Arial" panose="020B0604020202020204" pitchFamily="34" charset="0"/>
              </a:rPr>
            </a:br>
            <a:r>
              <a:rPr lang="en-US" sz="2380" i="1" dirty="0" smtClean="0">
                <a:latin typeface="Arial" panose="020B0604020202020204" pitchFamily="34" charset="0"/>
                <a:cs typeface="Arial" panose="020B0604020202020204" pitchFamily="34" charset="0"/>
              </a:rPr>
              <a:t>d</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 (180° - 42°) </a:t>
            </a:r>
            <a:r>
              <a:rPr lang="en-US" sz="2380" dirty="0"/>
              <a:t>÷</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2 = </a:t>
            </a:r>
            <a:r>
              <a:rPr lang="en-US" sz="2380" dirty="0" smtClean="0">
                <a:latin typeface="Arial" panose="020B0604020202020204" pitchFamily="34" charset="0"/>
                <a:cs typeface="Arial" panose="020B0604020202020204" pitchFamily="34" charset="0"/>
              </a:rPr>
              <a:t>69°</a:t>
            </a:r>
            <a:br>
              <a:rPr lang="en-US" sz="2380" dirty="0" smtClean="0">
                <a:latin typeface="Arial" panose="020B0604020202020204" pitchFamily="34" charset="0"/>
                <a:cs typeface="Arial" panose="020B0604020202020204" pitchFamily="34" charset="0"/>
              </a:rPr>
            </a:br>
            <a:r>
              <a:rPr lang="en-US" sz="2380" dirty="0" smtClean="0"/>
              <a:t>∠</a:t>
            </a:r>
            <a:r>
              <a:rPr lang="en-US" sz="2380" dirty="0" smtClean="0">
                <a:latin typeface="Arial" panose="020B0604020202020204" pitchFamily="34" charset="0"/>
                <a:cs typeface="Arial" panose="020B0604020202020204" pitchFamily="34" charset="0"/>
              </a:rPr>
              <a:t>OBT </a:t>
            </a:r>
            <a:r>
              <a:rPr lang="en-US" sz="2380" dirty="0">
                <a:latin typeface="Arial" panose="020B0604020202020204" pitchFamily="34" charset="0"/>
                <a:cs typeface="Arial" panose="020B0604020202020204" pitchFamily="34" charset="0"/>
              </a:rPr>
              <a:t>= 90° (angle between radius and tangent is 90°) </a:t>
            </a:r>
            <a:r>
              <a:rPr lang="en-US" sz="2380" dirty="0" smtClean="0">
                <a:latin typeface="Arial" panose="020B0604020202020204" pitchFamily="34" charset="0"/>
                <a:cs typeface="Arial" panose="020B0604020202020204" pitchFamily="34" charset="0"/>
              </a:rPr>
              <a:t/>
            </a:r>
            <a:br>
              <a:rPr lang="en-US" sz="2380" dirty="0" smtClean="0">
                <a:latin typeface="Arial" panose="020B0604020202020204" pitchFamily="34" charset="0"/>
                <a:cs typeface="Arial" panose="020B0604020202020204" pitchFamily="34" charset="0"/>
              </a:rPr>
            </a:br>
            <a:r>
              <a:rPr lang="en-US" sz="2380" i="1" dirty="0" smtClean="0">
                <a:latin typeface="Arial" panose="020B0604020202020204" pitchFamily="34" charset="0"/>
                <a:cs typeface="Arial" panose="020B0604020202020204" pitchFamily="34" charset="0"/>
              </a:rPr>
              <a:t>e</a:t>
            </a:r>
            <a:r>
              <a:rPr lang="en-US" sz="2380" dirty="0" smtClean="0">
                <a:latin typeface="Arial" panose="020B0604020202020204" pitchFamily="34" charset="0"/>
                <a:cs typeface="Arial" panose="020B0604020202020204" pitchFamily="34" charset="0"/>
              </a:rPr>
              <a:t> </a:t>
            </a:r>
            <a:r>
              <a:rPr lang="en-US" sz="2380" dirty="0">
                <a:latin typeface="Arial" panose="020B0604020202020204" pitchFamily="34" charset="0"/>
                <a:cs typeface="Arial" panose="020B0604020202020204" pitchFamily="34" charset="0"/>
              </a:rPr>
              <a:t>= 90° - 69° = 21°</a:t>
            </a:r>
          </a:p>
        </p:txBody>
      </p:sp>
    </p:spTree>
    <p:extLst>
      <p:ext uri="{BB962C8B-B14F-4D97-AF65-F5344CB8AC3E}">
        <p14:creationId xmlns:p14="http://schemas.microsoft.com/office/powerpoint/2010/main" val="1434909613"/>
      </p:ext>
    </p:extLst>
  </p:cSld>
  <p:clrMapOvr>
    <a:masterClrMapping/>
  </p:clrMapOvr>
  <p:transition advClick="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Check Up</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514350" indent="-514350">
              <a:spcAft>
                <a:spcPts val="0"/>
              </a:spcAft>
              <a:buClr>
                <a:srgbClr val="C00000"/>
              </a:buClr>
              <a:buFont typeface="+mj-lt"/>
              <a:buAutoNum type="arabicPeriod" startAt="3"/>
              <a:tabLst>
                <a:tab pos="966788" algn="l"/>
                <a:tab pos="4795838" algn="l"/>
                <a:tab pos="6637338" algn="l"/>
              </a:tabLst>
            </a:pPr>
            <a:r>
              <a:rPr lang="en-US" sz="3200" dirty="0" smtClean="0"/>
              <a:t>OM </a:t>
            </a:r>
            <a:r>
              <a:rPr lang="en-US" sz="3200" dirty="0"/>
              <a:t>= 4cm</a:t>
            </a:r>
          </a:p>
          <a:p>
            <a:pPr marL="465138" indent="-465138">
              <a:spcAft>
                <a:spcPts val="0"/>
              </a:spcAft>
              <a:buClr>
                <a:srgbClr val="C00000"/>
              </a:buClr>
              <a:buFont typeface="+mj-lt"/>
              <a:buAutoNum type="arabicPeriod" startAt="3"/>
              <a:tabLst>
                <a:tab pos="966788" algn="l"/>
                <a:tab pos="4795838" algn="l"/>
                <a:tab pos="6637338" algn="l"/>
              </a:tabLst>
            </a:pPr>
            <a:r>
              <a:rPr lang="en-US" sz="3200" dirty="0" smtClean="0">
                <a:solidFill>
                  <a:srgbClr val="C00000"/>
                </a:solidFill>
              </a:rPr>
              <a:t>a.</a:t>
            </a:r>
            <a:r>
              <a:rPr lang="en-US" sz="3200" dirty="0" smtClean="0"/>
              <a:t> 	</a:t>
            </a:r>
            <a:r>
              <a:rPr lang="en-US" sz="3200" i="1" dirty="0" smtClean="0"/>
              <a:t>a</a:t>
            </a:r>
            <a:r>
              <a:rPr lang="en-US" sz="3200" dirty="0" smtClean="0"/>
              <a:t> </a:t>
            </a:r>
            <a:r>
              <a:rPr lang="en-US" sz="3200" dirty="0"/>
              <a:t>= 74° (the angle subtended by an arc </a:t>
            </a:r>
            <a:r>
              <a:rPr lang="en-US" sz="3200" dirty="0" smtClean="0"/>
              <a:t>	at the </a:t>
            </a:r>
            <a:r>
              <a:rPr lang="en-US" sz="3200" dirty="0"/>
              <a:t>centre of a circle is twice the angle </a:t>
            </a:r>
            <a:r>
              <a:rPr lang="en-US" sz="3200" dirty="0" smtClean="0"/>
              <a:t>	subtended </a:t>
            </a:r>
            <a:r>
              <a:rPr lang="en-US" sz="3200" dirty="0"/>
              <a:t>at any point on the </a:t>
            </a:r>
            <a:r>
              <a:rPr lang="en-US" sz="3200" dirty="0" smtClean="0"/>
              <a:t>	circumference)</a:t>
            </a:r>
            <a:br>
              <a:rPr lang="en-US" sz="3200" dirty="0" smtClean="0"/>
            </a:br>
            <a:r>
              <a:rPr lang="en-US" sz="3200" dirty="0" smtClean="0"/>
              <a:t>	</a:t>
            </a:r>
            <a:r>
              <a:rPr lang="en-US" sz="3200" i="1" dirty="0" smtClean="0"/>
              <a:t>b</a:t>
            </a:r>
            <a:r>
              <a:rPr lang="en-US" sz="3200" dirty="0" smtClean="0"/>
              <a:t> </a:t>
            </a:r>
            <a:r>
              <a:rPr lang="en-US" sz="3200" dirty="0"/>
              <a:t>= 106° (opposite angles of a cyclic </a:t>
            </a:r>
            <a:r>
              <a:rPr lang="en-US" sz="3200" dirty="0" smtClean="0"/>
              <a:t>	quadrilateral sum to </a:t>
            </a:r>
            <a:r>
              <a:rPr lang="en-US" sz="3200" dirty="0"/>
              <a:t>180°)</a:t>
            </a:r>
          </a:p>
          <a:p>
            <a:pPr marL="971550" lvl="1" indent="-514350">
              <a:spcAft>
                <a:spcPts val="0"/>
              </a:spcAft>
              <a:buClr>
                <a:srgbClr val="C00000"/>
              </a:buClr>
              <a:buFont typeface="+mj-lt"/>
              <a:buAutoNum type="alphaLcPeriod" startAt="2"/>
              <a:tabLst>
                <a:tab pos="966788" algn="l"/>
                <a:tab pos="4795838" algn="l"/>
                <a:tab pos="6637338" algn="l"/>
              </a:tabLst>
            </a:pPr>
            <a:r>
              <a:rPr lang="en-US" sz="3200" i="1" dirty="0" smtClean="0"/>
              <a:t>c</a:t>
            </a:r>
            <a:r>
              <a:rPr lang="en-US" sz="3200" dirty="0" smtClean="0"/>
              <a:t> </a:t>
            </a:r>
            <a:r>
              <a:rPr lang="en-US" sz="3200" dirty="0"/>
              <a:t>= 90° (the angle in a semicircle is a right angle) d = </a:t>
            </a:r>
            <a:r>
              <a:rPr lang="en-US" sz="3200" dirty="0" smtClean="0"/>
              <a:t>∠ACB </a:t>
            </a:r>
            <a:r>
              <a:rPr lang="en-US" sz="3200" dirty="0"/>
              <a:t>= 39° (angles subtended at the circumference by the same arc are equal)</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1333425"/>
      </p:ext>
    </p:extLst>
  </p:cSld>
  <p:clrMapOvr>
    <a:masterClrMapping/>
  </p:clrMapOvr>
  <p:transition advClick="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Check Up</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262979"/>
          </a:xfrm>
          <a:prstGeom prst="rect">
            <a:avLst/>
          </a:prstGeom>
        </p:spPr>
        <p:txBody>
          <a:bodyPr wrap="square">
            <a:spAutoFit/>
          </a:bodyPr>
          <a:lstStyle/>
          <a:p>
            <a:pPr marL="742950" indent="-742950">
              <a:spcAft>
                <a:spcPts val="0"/>
              </a:spcAft>
              <a:buClr>
                <a:srgbClr val="C00000"/>
              </a:buClr>
              <a:buFont typeface="+mj-lt"/>
              <a:buAutoNum type="arabicPeriod" startAt="5"/>
              <a:tabLst>
                <a:tab pos="966788" algn="l"/>
                <a:tab pos="4795838" algn="l"/>
                <a:tab pos="6637338" algn="l"/>
              </a:tabLst>
            </a:pPr>
            <a:r>
              <a:rPr lang="en-US" sz="4800" i="1" dirty="0"/>
              <a:t>a</a:t>
            </a:r>
            <a:r>
              <a:rPr lang="en-US" sz="4800" dirty="0"/>
              <a:t> = 54° (angle between tangent and chord is equal to the angle in the alternate segment) </a:t>
            </a:r>
            <a:r>
              <a:rPr lang="en-US" sz="4800" dirty="0" smtClean="0"/>
              <a:t/>
            </a:r>
            <a:br>
              <a:rPr lang="en-US" sz="4800" dirty="0" smtClean="0"/>
            </a:br>
            <a:r>
              <a:rPr lang="en-US" sz="4800" i="1" dirty="0" smtClean="0"/>
              <a:t>b</a:t>
            </a:r>
            <a:r>
              <a:rPr lang="en-US" sz="4800" dirty="0" smtClean="0"/>
              <a:t> </a:t>
            </a:r>
            <a:r>
              <a:rPr lang="en-US" sz="4800" dirty="0"/>
              <a:t>= 56° (angles in a triangle add to 180°)</a:t>
            </a:r>
          </a:p>
          <a:p>
            <a:pPr marL="690563" indent="-690563">
              <a:spcAft>
                <a:spcPts val="0"/>
              </a:spcAft>
              <a:buClr>
                <a:srgbClr val="C00000"/>
              </a:buClr>
              <a:buFont typeface="+mj-lt"/>
              <a:buAutoNum type="arabicPeriod" startAt="5"/>
              <a:tabLst>
                <a:tab pos="966788" algn="l"/>
                <a:tab pos="4795838" algn="l"/>
                <a:tab pos="6637338" algn="l"/>
              </a:tabLst>
            </a:pPr>
            <a:r>
              <a:rPr lang="en-US" sz="4800" dirty="0" smtClean="0"/>
              <a:t>12</a:t>
            </a:r>
            <a:r>
              <a:rPr lang="en-US" sz="4800" i="1" dirty="0" smtClean="0"/>
              <a:t>y</a:t>
            </a:r>
            <a:r>
              <a:rPr lang="en-US" sz="4800" dirty="0" smtClean="0"/>
              <a:t> </a:t>
            </a:r>
            <a:r>
              <a:rPr lang="en-US" sz="4800" dirty="0"/>
              <a:t>= </a:t>
            </a:r>
            <a:r>
              <a:rPr lang="en-US" sz="4800" dirty="0" smtClean="0"/>
              <a:t>5</a:t>
            </a:r>
            <a:r>
              <a:rPr lang="en-US" sz="4800" i="1" dirty="0" smtClean="0"/>
              <a:t>x </a:t>
            </a:r>
            <a:r>
              <a:rPr lang="en-US" sz="4800" dirty="0" smtClean="0"/>
              <a:t>- 338</a:t>
            </a:r>
            <a:endParaRPr lang="en-US" sz="4800" dirty="0"/>
          </a:p>
        </p:txBody>
      </p:sp>
    </p:spTree>
    <p:extLst>
      <p:ext uri="{BB962C8B-B14F-4D97-AF65-F5344CB8AC3E}">
        <p14:creationId xmlns:p14="http://schemas.microsoft.com/office/powerpoint/2010/main" val="253839495"/>
      </p:ext>
    </p:extLst>
  </p:cSld>
  <p:clrMapOvr>
    <a:masterClrMapping/>
  </p:clrMapOvr>
  <p:transition advClick="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Check Up</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698</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marL="741363" indent="-741363">
              <a:spcAft>
                <a:spcPts val="0"/>
              </a:spcAft>
              <a:buClr>
                <a:srgbClr val="C00000"/>
              </a:buClr>
              <a:buFont typeface="+mj-lt"/>
              <a:buAutoNum type="arabicPeriod" startAt="7"/>
              <a:tabLst>
                <a:tab pos="966788" algn="l"/>
                <a:tab pos="4795838" algn="l"/>
                <a:tab pos="6637338" algn="l"/>
              </a:tabLst>
            </a:pPr>
            <a:r>
              <a:rPr lang="en-US" sz="3500" dirty="0" smtClean="0"/>
              <a:t>AO </a:t>
            </a:r>
            <a:r>
              <a:rPr lang="en-US" sz="3500" dirty="0"/>
              <a:t>= OC (radii of same circle</a:t>
            </a:r>
            <a:r>
              <a:rPr lang="en-US" sz="3500" dirty="0" smtClean="0"/>
              <a:t>)</a:t>
            </a:r>
            <a:br>
              <a:rPr lang="en-US" sz="3500" dirty="0" smtClean="0"/>
            </a:br>
            <a:r>
              <a:rPr lang="en-US" sz="3500" dirty="0" smtClean="0"/>
              <a:t>∠ACO </a:t>
            </a:r>
            <a:r>
              <a:rPr lang="en-US" sz="3500" dirty="0"/>
              <a:t>= </a:t>
            </a:r>
            <a:r>
              <a:rPr lang="en-US" sz="3500" dirty="0" smtClean="0"/>
              <a:t>∠OAC </a:t>
            </a:r>
            <a:r>
              <a:rPr lang="en-US" sz="3500" dirty="0"/>
              <a:t>= </a:t>
            </a:r>
            <a:r>
              <a:rPr lang="en-US" sz="3500" i="1" dirty="0"/>
              <a:t>x</a:t>
            </a:r>
            <a:r>
              <a:rPr lang="en-US" sz="3500" dirty="0"/>
              <a:t> and </a:t>
            </a:r>
            <a:r>
              <a:rPr lang="en-US" sz="3500" dirty="0" smtClean="0"/>
              <a:t>∠BCO </a:t>
            </a:r>
            <a:r>
              <a:rPr lang="en-US" sz="3500" dirty="0"/>
              <a:t>= </a:t>
            </a:r>
            <a:r>
              <a:rPr lang="en-US" sz="3500" dirty="0" smtClean="0"/>
              <a:t>∠OBC </a:t>
            </a:r>
            <a:r>
              <a:rPr lang="en-US" sz="3500" dirty="0"/>
              <a:t>= </a:t>
            </a:r>
            <a:r>
              <a:rPr lang="en-US" sz="3500" i="1" dirty="0"/>
              <a:t>y</a:t>
            </a:r>
            <a:r>
              <a:rPr lang="en-US" sz="3500" dirty="0"/>
              <a:t> (base angles of an isosceles triangle are </a:t>
            </a:r>
            <a:r>
              <a:rPr lang="en-US" sz="3500" dirty="0" smtClean="0"/>
              <a:t>equal)</a:t>
            </a:r>
            <a:br>
              <a:rPr lang="en-US" sz="3500" dirty="0" smtClean="0"/>
            </a:br>
            <a:r>
              <a:rPr lang="en-US" sz="3500" dirty="0" smtClean="0"/>
              <a:t>∠AOD </a:t>
            </a:r>
            <a:r>
              <a:rPr lang="en-US" sz="3500" dirty="0"/>
              <a:t>= </a:t>
            </a:r>
            <a:r>
              <a:rPr lang="en-US" sz="3500" dirty="0" smtClean="0"/>
              <a:t>2</a:t>
            </a:r>
            <a:r>
              <a:rPr lang="en-US" sz="3500" i="1" dirty="0" smtClean="0"/>
              <a:t>x</a:t>
            </a:r>
            <a:r>
              <a:rPr lang="en-US" sz="3500" dirty="0" smtClean="0"/>
              <a:t> </a:t>
            </a:r>
            <a:r>
              <a:rPr lang="en-US" sz="3500" dirty="0"/>
              <a:t>and </a:t>
            </a:r>
            <a:r>
              <a:rPr lang="en-US" sz="3500" dirty="0" smtClean="0"/>
              <a:t>∠BOD </a:t>
            </a:r>
            <a:r>
              <a:rPr lang="en-US" sz="3500" dirty="0"/>
              <a:t>= </a:t>
            </a:r>
            <a:r>
              <a:rPr lang="en-US" sz="3500" dirty="0" smtClean="0"/>
              <a:t>2</a:t>
            </a:r>
            <a:r>
              <a:rPr lang="en-US" sz="3500" i="1" dirty="0" smtClean="0"/>
              <a:t>y</a:t>
            </a:r>
            <a:r>
              <a:rPr lang="en-US" sz="3500" dirty="0" smtClean="0"/>
              <a:t> </a:t>
            </a:r>
            <a:r>
              <a:rPr lang="en-US" sz="3500" dirty="0"/>
              <a:t>(exterior angle of a triangle equals the sum of the 2 interior opposite angles) </a:t>
            </a:r>
            <a:r>
              <a:rPr lang="en-US" sz="3500" dirty="0" smtClean="0"/>
              <a:t/>
            </a:r>
            <a:br>
              <a:rPr lang="en-US" sz="3500" dirty="0" smtClean="0"/>
            </a:br>
            <a:r>
              <a:rPr lang="en-US" sz="3500" dirty="0" smtClean="0"/>
              <a:t>∠ACB </a:t>
            </a:r>
            <a:r>
              <a:rPr lang="en-US" sz="3500" dirty="0"/>
              <a:t>= </a:t>
            </a:r>
            <a:r>
              <a:rPr lang="en-US" sz="3500" i="1" dirty="0" smtClean="0"/>
              <a:t>x</a:t>
            </a:r>
            <a:r>
              <a:rPr lang="en-US" sz="3500" dirty="0" smtClean="0"/>
              <a:t> + </a:t>
            </a:r>
            <a:r>
              <a:rPr lang="en-US" sz="3500" i="1" dirty="0" smtClean="0"/>
              <a:t>y</a:t>
            </a:r>
            <a:br>
              <a:rPr lang="en-US" sz="3500" i="1" dirty="0" smtClean="0"/>
            </a:br>
            <a:r>
              <a:rPr lang="en-US" sz="3500" dirty="0" smtClean="0"/>
              <a:t>∠AOB </a:t>
            </a:r>
            <a:r>
              <a:rPr lang="en-US" sz="3500" dirty="0"/>
              <a:t>= 2</a:t>
            </a:r>
            <a:r>
              <a:rPr lang="en-US" sz="3500" i="1" dirty="0" smtClean="0"/>
              <a:t>x</a:t>
            </a:r>
            <a:r>
              <a:rPr lang="en-US" sz="3500" dirty="0" smtClean="0"/>
              <a:t> </a:t>
            </a:r>
            <a:r>
              <a:rPr lang="en-US" sz="3500" dirty="0"/>
              <a:t>+ </a:t>
            </a:r>
            <a:r>
              <a:rPr lang="en-US" sz="3500" dirty="0" smtClean="0"/>
              <a:t>2</a:t>
            </a:r>
            <a:r>
              <a:rPr lang="en-US" sz="3500" i="1" dirty="0" smtClean="0"/>
              <a:t>y</a:t>
            </a:r>
            <a:r>
              <a:rPr lang="en-US" sz="3500" dirty="0" smtClean="0"/>
              <a:t> </a:t>
            </a:r>
            <a:r>
              <a:rPr lang="en-US" sz="3500" dirty="0"/>
              <a:t>= 2(</a:t>
            </a:r>
            <a:r>
              <a:rPr lang="en-US" sz="3500" i="1" dirty="0"/>
              <a:t>x</a:t>
            </a:r>
            <a:r>
              <a:rPr lang="en-US" sz="3500" dirty="0"/>
              <a:t> </a:t>
            </a:r>
            <a:r>
              <a:rPr lang="en-US" sz="3500" dirty="0" smtClean="0"/>
              <a:t>+ </a:t>
            </a:r>
            <a:r>
              <a:rPr lang="en-US" sz="3500" i="1" dirty="0" smtClean="0"/>
              <a:t>y</a:t>
            </a:r>
            <a:r>
              <a:rPr lang="en-US" sz="3500" dirty="0"/>
              <a:t>) = 2</a:t>
            </a:r>
            <a:r>
              <a:rPr lang="en-US" sz="3500" dirty="0" smtClean="0"/>
              <a:t>(∠ACB</a:t>
            </a:r>
            <a:r>
              <a:rPr lang="en-US" sz="3500" dirty="0"/>
              <a:t>)</a:t>
            </a:r>
          </a:p>
          <a:p>
            <a:pPr marL="741363" indent="-741363">
              <a:spcAft>
                <a:spcPts val="0"/>
              </a:spcAft>
              <a:buClr>
                <a:srgbClr val="C00000"/>
              </a:buClr>
              <a:buFont typeface="+mj-lt"/>
              <a:buAutoNum type="arabicPeriod" startAt="9"/>
              <a:tabLst>
                <a:tab pos="966788" algn="l"/>
                <a:tab pos="4795838" algn="l"/>
                <a:tab pos="6637338" algn="l"/>
              </a:tabLst>
            </a:pPr>
            <a:r>
              <a:rPr lang="en-US" sz="3500" dirty="0"/>
              <a:t>Students' own answers</a:t>
            </a:r>
            <a:endParaRPr lang="en-US"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933362"/>
      </p:ext>
    </p:extLst>
  </p:cSld>
  <p:clrMapOvr>
    <a:masterClrMapping/>
  </p:clrMapOvr>
  <p:transition advClick="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Strengthen</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078313"/>
          </a:xfrm>
          <a:prstGeom prst="rect">
            <a:avLst/>
          </a:prstGeom>
        </p:spPr>
        <p:txBody>
          <a:bodyPr wrap="square">
            <a:spAutoFit/>
          </a:bodyPr>
          <a:lstStyle/>
          <a:p>
            <a:pPr>
              <a:spcAft>
                <a:spcPts val="0"/>
              </a:spcAft>
              <a:buClr>
                <a:srgbClr val="C00000"/>
              </a:buClr>
              <a:tabLst>
                <a:tab pos="966788" algn="l"/>
                <a:tab pos="4795838" algn="l"/>
                <a:tab pos="6637338" algn="l"/>
              </a:tabLst>
            </a:pPr>
            <a:r>
              <a:rPr lang="en-US" sz="3600" b="1" dirty="0">
                <a:solidFill>
                  <a:srgbClr val="0070C0"/>
                </a:solidFill>
              </a:rPr>
              <a:t>Chords, radii and tangents</a:t>
            </a:r>
          </a:p>
          <a:p>
            <a:pPr marL="741363" indent="-741363">
              <a:spcAft>
                <a:spcPts val="0"/>
              </a:spcAft>
              <a:buClr>
                <a:srgbClr val="C00000"/>
              </a:buClr>
              <a:buFont typeface="+mj-lt"/>
              <a:buAutoNum type="arabicPeriod"/>
              <a:tabLst>
                <a:tab pos="966788" algn="l"/>
                <a:tab pos="4795838" algn="l"/>
                <a:tab pos="6637338" algn="l"/>
              </a:tabLst>
            </a:pPr>
            <a:r>
              <a:rPr lang="en-US" sz="3600" dirty="0" smtClean="0"/>
              <a:t>Students</a:t>
            </a:r>
            <a:r>
              <a:rPr lang="en-US" sz="3600" dirty="0"/>
              <a:t>’ correctly labelled diagrams</a:t>
            </a:r>
          </a:p>
          <a:p>
            <a:pPr marL="741363" indent="-741363">
              <a:spcAft>
                <a:spcPts val="0"/>
              </a:spcAft>
              <a:buClr>
                <a:srgbClr val="C00000"/>
              </a:buClr>
              <a:buFont typeface="+mj-lt"/>
              <a:buAutoNum type="arabicPeriod"/>
              <a:tabLst>
                <a:tab pos="1258888" algn="l"/>
                <a:tab pos="4795838" algn="l"/>
                <a:tab pos="6637338" algn="l"/>
              </a:tabLst>
            </a:pPr>
            <a:r>
              <a:rPr lang="en-US" sz="3600" dirty="0" smtClean="0">
                <a:solidFill>
                  <a:srgbClr val="C00000"/>
                </a:solidFill>
              </a:rPr>
              <a:t>a.</a:t>
            </a:r>
            <a:r>
              <a:rPr lang="en-US" sz="3600" dirty="0" smtClean="0"/>
              <a:t> Students‘ diagrams </a:t>
            </a:r>
            <a:r>
              <a:rPr lang="en-US" sz="3600" dirty="0"/>
              <a:t>with OA and </a:t>
            </a:r>
            <a:r>
              <a:rPr lang="en-US" sz="3600" dirty="0" smtClean="0"/>
              <a:t>	OB marked </a:t>
            </a:r>
            <a:r>
              <a:rPr lang="en-US" sz="3600" dirty="0"/>
              <a:t>as </a:t>
            </a:r>
            <a:r>
              <a:rPr lang="en-US" sz="3600" dirty="0" smtClean="0"/>
              <a:t>equal lengths</a:t>
            </a:r>
            <a:r>
              <a:rPr lang="en-US" sz="3600" dirty="0"/>
              <a:t>. </a:t>
            </a:r>
            <a:endParaRPr lang="en-US" sz="3600" dirty="0" smtClean="0"/>
          </a:p>
          <a:p>
            <a:pPr marL="1311275" lvl="1" indent="-569913">
              <a:spcAft>
                <a:spcPts val="0"/>
              </a:spcAft>
              <a:buClr>
                <a:srgbClr val="C00000"/>
              </a:buClr>
              <a:buFont typeface="+mj-lt"/>
              <a:buAutoNum type="alphaLcPeriod" startAt="2"/>
              <a:tabLst>
                <a:tab pos="1258888" algn="l"/>
                <a:tab pos="4795838" algn="l"/>
                <a:tab pos="6637338" algn="l"/>
              </a:tabLst>
            </a:pPr>
            <a:r>
              <a:rPr lang="en-US" sz="3600" dirty="0" smtClean="0"/>
              <a:t>Isosceles</a:t>
            </a:r>
          </a:p>
          <a:p>
            <a:pPr marL="1311275" lvl="1" indent="-569913">
              <a:spcAft>
                <a:spcPts val="0"/>
              </a:spcAft>
              <a:buClr>
                <a:srgbClr val="C00000"/>
              </a:buClr>
              <a:buFont typeface="+mj-lt"/>
              <a:buAutoNum type="alphaLcPeriod" startAt="2"/>
              <a:tabLst>
                <a:tab pos="1258888" algn="l"/>
                <a:tab pos="4795838" algn="l"/>
                <a:tab pos="6637338" algn="l"/>
              </a:tabLst>
            </a:pPr>
            <a:r>
              <a:rPr lang="en-US" sz="3600" dirty="0" smtClean="0"/>
              <a:t>∠OBA </a:t>
            </a:r>
            <a:r>
              <a:rPr lang="en-US" sz="3600" dirty="0"/>
              <a:t>= 20°; </a:t>
            </a:r>
            <a:r>
              <a:rPr lang="en-US" sz="3600" dirty="0" smtClean="0"/>
              <a:t>∠OAB </a:t>
            </a:r>
            <a:r>
              <a:rPr lang="en-US" sz="3600" dirty="0"/>
              <a:t>= 20°, </a:t>
            </a:r>
            <a:r>
              <a:rPr lang="en-US" sz="3600" dirty="0" smtClean="0"/>
              <a:t/>
            </a:r>
            <a:br>
              <a:rPr lang="en-US" sz="3600" dirty="0" smtClean="0"/>
            </a:br>
            <a:r>
              <a:rPr lang="en-US" sz="3600" dirty="0" smtClean="0"/>
              <a:t>∠AOB </a:t>
            </a:r>
            <a:r>
              <a:rPr lang="en-US" sz="3600" dirty="0"/>
              <a:t>= 140°</a:t>
            </a:r>
          </a:p>
          <a:p>
            <a:pPr marL="741363" indent="-741363">
              <a:spcAft>
                <a:spcPts val="0"/>
              </a:spcAft>
              <a:buClr>
                <a:srgbClr val="C00000"/>
              </a:buClr>
              <a:buFont typeface="+mj-lt"/>
              <a:buAutoNum type="arabicPeriod"/>
              <a:tabLst>
                <a:tab pos="1258888" algn="l"/>
                <a:tab pos="4795838" algn="l"/>
                <a:tab pos="6637338" algn="l"/>
              </a:tabLst>
            </a:pPr>
            <a:r>
              <a:rPr lang="en-US" sz="3600" dirty="0" smtClean="0">
                <a:solidFill>
                  <a:srgbClr val="C00000"/>
                </a:solidFill>
              </a:rPr>
              <a:t>a - d</a:t>
            </a:r>
            <a:r>
              <a:rPr lang="en-US" sz="3600" dirty="0" smtClean="0"/>
              <a:t>  Students’ diagrams </a:t>
            </a:r>
            <a:br>
              <a:rPr lang="en-US" sz="3600" dirty="0" smtClean="0"/>
            </a:br>
            <a:r>
              <a:rPr lang="en-US" sz="3600" dirty="0" smtClean="0">
                <a:solidFill>
                  <a:srgbClr val="C00000"/>
                </a:solidFill>
              </a:rPr>
              <a:t>e.</a:t>
            </a:r>
            <a:r>
              <a:rPr lang="en-US" sz="3600" dirty="0" smtClean="0"/>
              <a:t> 	90</a:t>
            </a:r>
            <a:r>
              <a:rPr lang="en-US" sz="3600" dirty="0"/>
              <a:t>°</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162460"/>
      </p:ext>
    </p:extLst>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Strengthen</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569913" indent="-569913">
              <a:spcAft>
                <a:spcPts val="0"/>
              </a:spcAft>
              <a:buClr>
                <a:srgbClr val="C00000"/>
              </a:buClr>
              <a:buFont typeface="+mj-lt"/>
              <a:buAutoNum type="arabicPeriod" startAt="4"/>
              <a:tabLst>
                <a:tab pos="1208088" algn="l"/>
                <a:tab pos="4795838" algn="l"/>
                <a:tab pos="6637338" algn="l"/>
              </a:tabLst>
            </a:pPr>
            <a:r>
              <a:rPr lang="en-US" sz="3600" dirty="0" smtClean="0">
                <a:solidFill>
                  <a:srgbClr val="C00000"/>
                </a:solidFill>
              </a:rPr>
              <a:t>a.</a:t>
            </a:r>
            <a:r>
              <a:rPr lang="en-US" sz="3600" dirty="0" smtClean="0"/>
              <a:t>	Students</a:t>
            </a:r>
            <a:r>
              <a:rPr lang="en-US" sz="3600" dirty="0"/>
              <a:t>' diagrams with OA &amp; OB </a:t>
            </a:r>
            <a:r>
              <a:rPr lang="en-US" sz="3600" dirty="0" smtClean="0"/>
              <a:t>	and </a:t>
            </a:r>
            <a:r>
              <a:rPr lang="en-US" sz="3600" dirty="0"/>
              <a:t>AT &amp; BT marked as equal </a:t>
            </a:r>
            <a:r>
              <a:rPr lang="en-US" sz="3600" dirty="0" smtClean="0"/>
              <a:t>	lengths</a:t>
            </a:r>
            <a:r>
              <a:rPr lang="en-US" sz="3600" dirty="0"/>
              <a:t>, and angles OAT and OBT </a:t>
            </a:r>
            <a:r>
              <a:rPr lang="en-US" sz="3600" dirty="0" smtClean="0"/>
              <a:t>	marked </a:t>
            </a:r>
            <a:r>
              <a:rPr lang="en-US" sz="3600" dirty="0"/>
              <a:t>as right angles, </a:t>
            </a:r>
            <a:r>
              <a:rPr lang="en-US" sz="3600" dirty="0" smtClean="0"/>
              <a:t/>
            </a:r>
            <a:br>
              <a:rPr lang="en-US" sz="3600" dirty="0" smtClean="0"/>
            </a:br>
            <a:r>
              <a:rPr lang="en-US" sz="3600" dirty="0" smtClean="0">
                <a:solidFill>
                  <a:srgbClr val="C00000"/>
                </a:solidFill>
              </a:rPr>
              <a:t>b.</a:t>
            </a:r>
            <a:r>
              <a:rPr lang="en-US" sz="3600" dirty="0" smtClean="0"/>
              <a:t>	Isosceles</a:t>
            </a:r>
            <a:br>
              <a:rPr lang="en-US" sz="3600" dirty="0" smtClean="0"/>
            </a:br>
            <a:r>
              <a:rPr lang="en-US" sz="3600" dirty="0" smtClean="0">
                <a:solidFill>
                  <a:srgbClr val="C00000"/>
                </a:solidFill>
              </a:rPr>
              <a:t>c.</a:t>
            </a:r>
            <a:r>
              <a:rPr lang="en-US" sz="3600" dirty="0" smtClean="0"/>
              <a:t> 	∠ABT </a:t>
            </a:r>
            <a:r>
              <a:rPr lang="en-US" sz="3600" dirty="0"/>
              <a:t>= 73°; </a:t>
            </a:r>
            <a:r>
              <a:rPr lang="en-US" sz="3600" dirty="0" smtClean="0"/>
              <a:t>∠OBT </a:t>
            </a:r>
            <a:r>
              <a:rPr lang="en-US" sz="3600" dirty="0"/>
              <a:t>= 90°; </a:t>
            </a:r>
            <a:r>
              <a:rPr lang="en-US" sz="3600" dirty="0" smtClean="0"/>
              <a:t/>
            </a:r>
            <a:br>
              <a:rPr lang="en-US" sz="3600" dirty="0" smtClean="0"/>
            </a:br>
            <a:r>
              <a:rPr lang="en-US" sz="3600" dirty="0" smtClean="0"/>
              <a:t>	∠OBA </a:t>
            </a:r>
            <a:r>
              <a:rPr lang="en-US" sz="3600" dirty="0"/>
              <a:t>= 17°</a:t>
            </a:r>
          </a:p>
          <a:p>
            <a:pPr marL="569913" indent="-569913">
              <a:spcAft>
                <a:spcPts val="0"/>
              </a:spcAft>
              <a:buClr>
                <a:srgbClr val="C00000"/>
              </a:buClr>
              <a:buFont typeface="+mj-lt"/>
              <a:buAutoNum type="arabicPeriod" startAt="4"/>
              <a:tabLst>
                <a:tab pos="1208088" algn="l"/>
                <a:tab pos="4795838" algn="l"/>
                <a:tab pos="6637338" algn="l"/>
              </a:tabLst>
            </a:pPr>
            <a:r>
              <a:rPr lang="en-US" sz="3600" dirty="0" smtClean="0">
                <a:solidFill>
                  <a:srgbClr val="C00000"/>
                </a:solidFill>
              </a:rPr>
              <a:t>a.</a:t>
            </a:r>
            <a:r>
              <a:rPr lang="en-US" sz="3600" dirty="0" smtClean="0"/>
              <a:t> 	OA </a:t>
            </a:r>
            <a:r>
              <a:rPr lang="en-US" sz="3600" dirty="0"/>
              <a:t>= 6.5cm </a:t>
            </a:r>
            <a:r>
              <a:rPr lang="en-US" sz="3600" dirty="0" smtClean="0"/>
              <a:t/>
            </a:r>
            <a:br>
              <a:rPr lang="en-US" sz="3600" dirty="0" smtClean="0"/>
            </a:br>
            <a:r>
              <a:rPr lang="en-US" sz="3600" dirty="0" smtClean="0">
                <a:solidFill>
                  <a:srgbClr val="C00000"/>
                </a:solidFill>
              </a:rPr>
              <a:t>b.</a:t>
            </a:r>
            <a:r>
              <a:rPr lang="en-US" sz="3600" dirty="0" smtClean="0"/>
              <a:t> 	AM </a:t>
            </a:r>
            <a:r>
              <a:rPr lang="en-US" sz="3600" dirty="0"/>
              <a:t>= 6cm </a:t>
            </a:r>
            <a:r>
              <a:rPr lang="en-US" sz="3600" dirty="0" smtClean="0"/>
              <a:t/>
            </a:r>
            <a:br>
              <a:rPr lang="en-US" sz="3600" dirty="0" smtClean="0"/>
            </a:br>
            <a:r>
              <a:rPr lang="en-US" sz="3600" dirty="0" smtClean="0">
                <a:solidFill>
                  <a:srgbClr val="C00000"/>
                </a:solidFill>
              </a:rPr>
              <a:t>c.</a:t>
            </a:r>
            <a:r>
              <a:rPr lang="en-US" sz="3600" dirty="0" smtClean="0"/>
              <a:t> 	OM </a:t>
            </a:r>
            <a:r>
              <a:rPr lang="en-US" sz="3600" dirty="0"/>
              <a:t>= 2.5</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0469304"/>
      </p:ext>
    </p:extLst>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Strengthen</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a:spcAft>
                <a:spcPts val="0"/>
              </a:spcAft>
              <a:buClr>
                <a:srgbClr val="C00000"/>
              </a:buClr>
              <a:tabLst>
                <a:tab pos="1208088" algn="l"/>
                <a:tab pos="4795838" algn="l"/>
                <a:tab pos="6637338" algn="l"/>
              </a:tabLst>
            </a:pPr>
            <a:r>
              <a:rPr lang="en-US" sz="3550" b="1" dirty="0" smtClean="0">
                <a:solidFill>
                  <a:srgbClr val="0070C0"/>
                </a:solidFill>
              </a:rPr>
              <a:t>Circle </a:t>
            </a:r>
            <a:r>
              <a:rPr lang="en-US" sz="3550" b="1" dirty="0">
                <a:solidFill>
                  <a:srgbClr val="0070C0"/>
                </a:solidFill>
              </a:rPr>
              <a:t>theorems</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solidFill>
                  <a:srgbClr val="C00000"/>
                </a:solidFill>
              </a:rPr>
              <a:t>a</a:t>
            </a:r>
            <a:r>
              <a:rPr lang="en-US" sz="3550" dirty="0">
                <a:solidFill>
                  <a:srgbClr val="C00000"/>
                </a:solidFill>
              </a:rPr>
              <a:t>, b</a:t>
            </a:r>
            <a:r>
              <a:rPr lang="en-US" sz="3550" dirty="0"/>
              <a:t> Students' diagrams with arc QR </a:t>
            </a:r>
            <a:r>
              <a:rPr lang="en-US" sz="3550" dirty="0" smtClean="0"/>
              <a:t>	</a:t>
            </a:r>
            <a:r>
              <a:rPr lang="en-US" sz="3550" dirty="0" err="1" smtClean="0"/>
              <a:t>coloured</a:t>
            </a:r>
            <a:r>
              <a:rPr lang="en-US" sz="3550" dirty="0" smtClean="0"/>
              <a:t> </a:t>
            </a:r>
            <a:br>
              <a:rPr lang="en-US" sz="3550" dirty="0" smtClean="0"/>
            </a:br>
            <a:r>
              <a:rPr lang="en-US" sz="3550" dirty="0" smtClean="0"/>
              <a:t>c. ∠QPR 	d. 284°</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t>a. </a:t>
            </a:r>
            <a:r>
              <a:rPr lang="en-US" sz="3550" dirty="0"/>
              <a:t>49° </a:t>
            </a:r>
            <a:r>
              <a:rPr lang="en-US" sz="3550" dirty="0" smtClean="0"/>
              <a:t>   b. </a:t>
            </a:r>
            <a:r>
              <a:rPr lang="en-US" sz="3550" dirty="0"/>
              <a:t>68° </a:t>
            </a:r>
            <a:r>
              <a:rPr lang="en-US" sz="3550" dirty="0" smtClean="0"/>
              <a:t>   c. </a:t>
            </a:r>
            <a:r>
              <a:rPr lang="en-US" sz="3550" dirty="0"/>
              <a:t>54° </a:t>
            </a:r>
            <a:r>
              <a:rPr lang="en-US" sz="3550" dirty="0" smtClean="0"/>
              <a:t>   d. 288°</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t>They </a:t>
            </a:r>
            <a:r>
              <a:rPr lang="en-US" sz="3550" dirty="0"/>
              <a:t>add to 180</a:t>
            </a:r>
            <a:r>
              <a:rPr lang="en-US" sz="3550" dirty="0" smtClean="0"/>
              <a:t>°.</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t>a. Cyclic     b. ∠QRS     c. 84°</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t>A</a:t>
            </a:r>
          </a:p>
          <a:p>
            <a:pPr marL="620713" indent="-620713">
              <a:spcAft>
                <a:spcPts val="0"/>
              </a:spcAft>
              <a:buClr>
                <a:srgbClr val="C00000"/>
              </a:buClr>
              <a:buFont typeface="+mj-lt"/>
              <a:buAutoNum type="arabicPeriod"/>
              <a:tabLst>
                <a:tab pos="1208088" algn="l"/>
                <a:tab pos="4795838" algn="l"/>
                <a:tab pos="6637338" algn="l"/>
              </a:tabLst>
            </a:pPr>
            <a:r>
              <a:rPr lang="en-US" sz="3550" dirty="0" smtClean="0"/>
              <a:t>a. </a:t>
            </a:r>
            <a:r>
              <a:rPr lang="en-US" sz="3550" dirty="0"/>
              <a:t>ABCD </a:t>
            </a:r>
            <a:r>
              <a:rPr lang="en-US" sz="3550" dirty="0" smtClean="0"/>
              <a:t>    b. ∠BAD </a:t>
            </a:r>
            <a:r>
              <a:rPr lang="en-US" sz="3550" dirty="0"/>
              <a:t>= 57° </a:t>
            </a:r>
            <a:r>
              <a:rPr lang="en-US" sz="3550" dirty="0" smtClean="0"/>
              <a:t/>
            </a:r>
            <a:br>
              <a:rPr lang="en-US" sz="3550" dirty="0" smtClean="0"/>
            </a:br>
            <a:r>
              <a:rPr lang="en-US" sz="3550" dirty="0" smtClean="0"/>
              <a:t>c. ∠BCD </a:t>
            </a:r>
            <a:r>
              <a:rPr lang="en-US" sz="3550" dirty="0"/>
              <a:t>= </a:t>
            </a:r>
            <a:r>
              <a:rPr lang="en-US" sz="3550" dirty="0" smtClean="0"/>
              <a:t>123</a:t>
            </a:r>
            <a:r>
              <a:rPr lang="en-US" sz="3550" baseline="30000" dirty="0" smtClean="0"/>
              <a:t>o</a:t>
            </a:r>
            <a:endParaRPr lang="en-US" sz="355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7954568"/>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16.1 – </a:t>
            </a:r>
            <a:r>
              <a:rPr lang="en-US" sz="4000" dirty="0" smtClean="0">
                <a:latin typeface="Arial" panose="020B0604020202020204" pitchFamily="34" charset="0"/>
                <a:cs typeface="Arial" panose="020B0604020202020204" pitchFamily="34" charset="0"/>
              </a:rPr>
              <a:t>Radii and Chords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632311"/>
          </a:xfrm>
          <a:prstGeom prst="rect">
            <a:avLst/>
          </a:prstGeom>
        </p:spPr>
        <p:txBody>
          <a:bodyPr wrap="square">
            <a:spAutoFit/>
          </a:bodyPr>
          <a:lstStyle/>
          <a:p>
            <a:pPr marL="576263" indent="-576263">
              <a:spcAft>
                <a:spcPts val="0"/>
              </a:spcAft>
              <a:buClr>
                <a:srgbClr val="C00000"/>
              </a:buClr>
              <a:buFont typeface="+mj-lt"/>
              <a:buAutoNum type="arabicPeriod"/>
              <a:tabLst>
                <a:tab pos="1201738" algn="l"/>
                <a:tab pos="3538538" algn="l"/>
                <a:tab pos="5265738" algn="l"/>
                <a:tab pos="6637338" algn="l"/>
              </a:tabLst>
            </a:pPr>
            <a:r>
              <a:rPr lang="en-US" sz="3500" i="1" dirty="0" smtClean="0">
                <a:latin typeface="Arial" panose="020B0604020202020204" pitchFamily="34" charset="0"/>
                <a:cs typeface="Arial" panose="020B0604020202020204" pitchFamily="34" charset="0"/>
              </a:rPr>
              <a:t>x</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110° (angles in an isosceles </a:t>
            </a:r>
            <a:r>
              <a:rPr lang="en-US" sz="3500" dirty="0" smtClean="0">
                <a:latin typeface="Arial" panose="020B0604020202020204" pitchFamily="34" charset="0"/>
                <a:cs typeface="Arial" panose="020B0604020202020204" pitchFamily="34" charset="0"/>
              </a:rPr>
              <a:t>triangle)</a:t>
            </a:r>
            <a:br>
              <a:rPr lang="en-US" sz="3500" dirty="0" smtClean="0">
                <a:latin typeface="Arial" panose="020B0604020202020204" pitchFamily="34" charset="0"/>
                <a:cs typeface="Arial" panose="020B0604020202020204" pitchFamily="34" charset="0"/>
              </a:rPr>
            </a:br>
            <a:r>
              <a:rPr lang="en-US" sz="3500" i="1" dirty="0" smtClean="0">
                <a:latin typeface="Arial" panose="020B0604020202020204" pitchFamily="34" charset="0"/>
                <a:cs typeface="Arial" panose="020B0604020202020204" pitchFamily="34" charset="0"/>
              </a:rPr>
              <a:t>y</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145° (angles on a straight line)</a:t>
            </a:r>
          </a:p>
          <a:p>
            <a:pPr marL="576263" indent="-576263">
              <a:spcAft>
                <a:spcPts val="0"/>
              </a:spcAft>
              <a:buClr>
                <a:srgbClr val="C00000"/>
              </a:buClr>
              <a:buFont typeface="+mj-lt"/>
              <a:buAutoNum type="arabicPeriod"/>
              <a:tabLst>
                <a:tab pos="1201738" algn="l"/>
                <a:tab pos="3538538" algn="l"/>
                <a:tab pos="5265738" algn="l"/>
                <a:tab pos="6637338" algn="l"/>
              </a:tabLst>
            </a:pPr>
            <a:r>
              <a:rPr lang="en-US" sz="3500" dirty="0" smtClean="0">
                <a:latin typeface="Arial" panose="020B0604020202020204" pitchFamily="34" charset="0"/>
                <a:cs typeface="Arial" panose="020B0604020202020204" pitchFamily="34" charset="0"/>
              </a:rPr>
              <a:t>AD </a:t>
            </a:r>
            <a:r>
              <a:rPr lang="en-US" sz="3500" dirty="0">
                <a:latin typeface="Arial" panose="020B0604020202020204" pitchFamily="34" charset="0"/>
                <a:cs typeface="Arial" panose="020B0604020202020204" pitchFamily="34" charset="0"/>
              </a:rPr>
              <a:t>is common; </a:t>
            </a:r>
            <a:r>
              <a:rPr lang="en-US" sz="3500" dirty="0" smtClean="0"/>
              <a:t>∠</a:t>
            </a:r>
            <a:r>
              <a:rPr lang="en-US" sz="3500" dirty="0" smtClean="0">
                <a:latin typeface="Arial" panose="020B0604020202020204" pitchFamily="34" charset="0"/>
                <a:cs typeface="Arial" panose="020B0604020202020204" pitchFamily="34" charset="0"/>
              </a:rPr>
              <a:t>ABD </a:t>
            </a:r>
            <a:r>
              <a:rPr lang="en-US" sz="3500" dirty="0">
                <a:latin typeface="Arial" panose="020B0604020202020204" pitchFamily="34" charset="0"/>
                <a:cs typeface="Arial" panose="020B0604020202020204" pitchFamily="34" charset="0"/>
              </a:rPr>
              <a:t>= </a:t>
            </a:r>
            <a:r>
              <a:rPr lang="en-US" sz="3500" dirty="0" smtClean="0"/>
              <a:t>∠</a:t>
            </a:r>
            <a:r>
              <a:rPr lang="en-US" sz="3500" dirty="0" smtClean="0">
                <a:latin typeface="Arial" panose="020B0604020202020204" pitchFamily="34" charset="0"/>
                <a:cs typeface="Arial" panose="020B0604020202020204" pitchFamily="34" charset="0"/>
              </a:rPr>
              <a:t>ACD </a:t>
            </a:r>
            <a:r>
              <a:rPr lang="en-US" sz="3500" dirty="0">
                <a:latin typeface="Arial" panose="020B0604020202020204" pitchFamily="34" charset="0"/>
                <a:cs typeface="Arial" panose="020B0604020202020204" pitchFamily="34" charset="0"/>
              </a:rPr>
              <a:t>and AB = AC (isosceles triangle); </a:t>
            </a:r>
            <a:r>
              <a:rPr lang="en-US" sz="3500" dirty="0" smtClean="0"/>
              <a:t>∠</a:t>
            </a:r>
            <a:r>
              <a:rPr lang="en-US" sz="3500" dirty="0" smtClean="0">
                <a:latin typeface="Arial" panose="020B0604020202020204" pitchFamily="34" charset="0"/>
                <a:cs typeface="Arial" panose="020B0604020202020204" pitchFamily="34" charset="0"/>
              </a:rPr>
              <a:t>BAD </a:t>
            </a:r>
            <a:r>
              <a:rPr lang="en-US" sz="3500" dirty="0">
                <a:latin typeface="Arial" panose="020B0604020202020204" pitchFamily="34" charset="0"/>
                <a:cs typeface="Arial" panose="020B0604020202020204" pitchFamily="34" charset="0"/>
              </a:rPr>
              <a:t>= </a:t>
            </a:r>
            <a:r>
              <a:rPr lang="en-US" sz="3500" dirty="0" smtClean="0"/>
              <a:t>∠</a:t>
            </a:r>
            <a:r>
              <a:rPr lang="en-US" sz="3500" dirty="0" smtClean="0">
                <a:latin typeface="Arial" panose="020B0604020202020204" pitchFamily="34" charset="0"/>
                <a:cs typeface="Arial" panose="020B0604020202020204" pitchFamily="34" charset="0"/>
              </a:rPr>
              <a:t>CAD </a:t>
            </a:r>
            <a:r>
              <a:rPr lang="en-US" sz="3500" dirty="0">
                <a:latin typeface="Arial" panose="020B0604020202020204" pitchFamily="34" charset="0"/>
                <a:cs typeface="Arial" panose="020B0604020202020204" pitchFamily="34" charset="0"/>
              </a:rPr>
              <a:t>= 180° - 90° - </a:t>
            </a:r>
            <a:r>
              <a:rPr lang="en-US" sz="3500" dirty="0" smtClean="0"/>
              <a:t>∠</a:t>
            </a:r>
            <a:r>
              <a:rPr lang="en-US" sz="3500" dirty="0" smtClean="0">
                <a:latin typeface="Arial" panose="020B0604020202020204" pitchFamily="34" charset="0"/>
                <a:cs typeface="Arial" panose="020B0604020202020204" pitchFamily="34" charset="0"/>
              </a:rPr>
              <a:t>ABD </a:t>
            </a:r>
            <a:r>
              <a:rPr lang="en-US" sz="3500" dirty="0">
                <a:latin typeface="Arial" panose="020B0604020202020204" pitchFamily="34" charset="0"/>
                <a:cs typeface="Arial" panose="020B0604020202020204" pitchFamily="34" charset="0"/>
              </a:rPr>
              <a:t>(angles in a triangle). Therefore the triangles are congruent (SAS).</a:t>
            </a:r>
          </a:p>
          <a:p>
            <a:pPr marL="576263" indent="-576263">
              <a:spcAft>
                <a:spcPts val="0"/>
              </a:spcAft>
              <a:buClr>
                <a:srgbClr val="C00000"/>
              </a:buClr>
              <a:buFont typeface="+mj-lt"/>
              <a:buAutoNum type="arabicPeriod"/>
              <a:tabLst>
                <a:tab pos="1201738" algn="l"/>
                <a:tab pos="3538538" algn="l"/>
                <a:tab pos="5265738" algn="l"/>
                <a:tab pos="6637338" algn="l"/>
              </a:tabLst>
            </a:pPr>
            <a:r>
              <a:rPr lang="en-US" sz="3500" dirty="0" smtClean="0">
                <a:solidFill>
                  <a:srgbClr val="C00000"/>
                </a:solidFill>
                <a:latin typeface="Arial" panose="020B0604020202020204" pitchFamily="34" charset="0"/>
                <a:cs typeface="Arial" panose="020B0604020202020204" pitchFamily="34" charset="0"/>
              </a:rPr>
              <a:t>a.</a:t>
            </a:r>
            <a:r>
              <a:rPr lang="en-US" sz="3500" dirty="0" smtClean="0">
                <a:latin typeface="Arial" panose="020B0604020202020204" pitchFamily="34" charset="0"/>
                <a:cs typeface="Arial" panose="020B0604020202020204" pitchFamily="34" charset="0"/>
              </a:rPr>
              <a:t> </a:t>
            </a:r>
            <a:r>
              <a:rPr lang="en-US" sz="3500" i="1" dirty="0" err="1" smtClean="0">
                <a:latin typeface="Arial" panose="020B0604020202020204" pitchFamily="34" charset="0"/>
                <a:cs typeface="Arial" panose="020B0604020202020204" pitchFamily="34" charset="0"/>
              </a:rPr>
              <a:t>i</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30° </a:t>
            </a:r>
            <a:r>
              <a:rPr lang="en-US" sz="3500" dirty="0" smtClean="0">
                <a:latin typeface="Arial" panose="020B0604020202020204" pitchFamily="34" charset="0"/>
                <a:cs typeface="Arial" panose="020B0604020202020204" pitchFamily="34" charset="0"/>
              </a:rPr>
              <a:t>	</a:t>
            </a:r>
            <a:r>
              <a:rPr lang="en-US" sz="3500" dirty="0" smtClean="0">
                <a:solidFill>
                  <a:srgbClr val="C00000"/>
                </a:solidFill>
                <a:latin typeface="Arial" panose="020B0604020202020204" pitchFamily="34" charset="0"/>
                <a:cs typeface="Arial" panose="020B0604020202020204" pitchFamily="34" charset="0"/>
              </a:rPr>
              <a:t>b.</a:t>
            </a:r>
            <a:r>
              <a:rPr lang="en-US" sz="3500" dirty="0" smtClean="0">
                <a:latin typeface="Arial" panose="020B0604020202020204" pitchFamily="34" charset="0"/>
                <a:cs typeface="Arial" panose="020B0604020202020204" pitchFamily="34" charset="0"/>
              </a:rPr>
              <a:t> </a:t>
            </a:r>
            <a:r>
              <a:rPr lang="en-US" sz="3500" i="1" dirty="0">
                <a:latin typeface="Arial" panose="020B0604020202020204" pitchFamily="34" charset="0"/>
                <a:cs typeface="Arial" panose="020B0604020202020204" pitchFamily="34" charset="0"/>
              </a:rPr>
              <a:t>j</a:t>
            </a:r>
            <a:r>
              <a:rPr lang="en-US" sz="3500" dirty="0">
                <a:latin typeface="Arial" panose="020B0604020202020204" pitchFamily="34" charset="0"/>
                <a:cs typeface="Arial" panose="020B0604020202020204" pitchFamily="34" charset="0"/>
              </a:rPr>
              <a:t> </a:t>
            </a:r>
            <a:r>
              <a:rPr lang="en-US" sz="3500" dirty="0" smtClean="0">
                <a:latin typeface="Arial" panose="020B0604020202020204" pitchFamily="34" charset="0"/>
                <a:cs typeface="Arial" panose="020B0604020202020204" pitchFamily="34" charset="0"/>
              </a:rPr>
              <a:t>= 21°</a:t>
            </a:r>
            <a:br>
              <a:rPr lang="en-US" sz="3500" dirty="0" smtClean="0">
                <a:latin typeface="Arial" panose="020B0604020202020204" pitchFamily="34" charset="0"/>
                <a:cs typeface="Arial" panose="020B0604020202020204" pitchFamily="34" charset="0"/>
              </a:rPr>
            </a:br>
            <a:r>
              <a:rPr lang="en-US" sz="3500" dirty="0" smtClean="0">
                <a:solidFill>
                  <a:srgbClr val="C00000"/>
                </a:solidFill>
                <a:latin typeface="Arial" panose="020B0604020202020204" pitchFamily="34" charset="0"/>
                <a:cs typeface="Arial" panose="020B0604020202020204" pitchFamily="34" charset="0"/>
              </a:rPr>
              <a:t>c.</a:t>
            </a:r>
            <a:r>
              <a:rPr lang="en-US" sz="3500" dirty="0" smtClean="0">
                <a:latin typeface="Arial" panose="020B0604020202020204" pitchFamily="34" charset="0"/>
                <a:cs typeface="Arial" panose="020B0604020202020204" pitchFamily="34" charset="0"/>
              </a:rPr>
              <a:t> </a:t>
            </a:r>
            <a:r>
              <a:rPr lang="en-US" sz="3500" i="1" dirty="0">
                <a:latin typeface="Arial" panose="020B0604020202020204" pitchFamily="34" charset="0"/>
                <a:cs typeface="Arial" panose="020B0604020202020204" pitchFamily="34" charset="0"/>
              </a:rPr>
              <a:t>k</a:t>
            </a:r>
            <a:r>
              <a:rPr lang="en-US" sz="3500" dirty="0">
                <a:latin typeface="Arial" panose="020B0604020202020204" pitchFamily="34" charset="0"/>
                <a:cs typeface="Arial" panose="020B0604020202020204" pitchFamily="34" charset="0"/>
              </a:rPr>
              <a:t> = 64°; </a:t>
            </a:r>
            <a:r>
              <a:rPr lang="en-US" sz="3500" i="1" dirty="0" smtClean="0">
                <a:latin typeface="Times New Roman" panose="02020603050405020304" pitchFamily="18" charset="0"/>
                <a:cs typeface="Times New Roman" panose="02020603050405020304" pitchFamily="18" charset="0"/>
              </a:rPr>
              <a:t>l</a:t>
            </a:r>
            <a:r>
              <a:rPr lang="en-US" sz="3500" dirty="0" smtClean="0">
                <a:latin typeface="Arial" panose="020B0604020202020204" pitchFamily="34" charset="0"/>
                <a:cs typeface="Arial" panose="020B0604020202020204" pitchFamily="34" charset="0"/>
              </a:rPr>
              <a:t> </a:t>
            </a:r>
            <a:r>
              <a:rPr lang="en-US" sz="3500" dirty="0">
                <a:latin typeface="Arial" panose="020B0604020202020204" pitchFamily="34" charset="0"/>
                <a:cs typeface="Arial" panose="020B0604020202020204" pitchFamily="34" charset="0"/>
              </a:rPr>
              <a:t>= 116°; </a:t>
            </a:r>
            <a:r>
              <a:rPr lang="en-US" sz="3500" i="1" dirty="0">
                <a:latin typeface="Arial" panose="020B0604020202020204" pitchFamily="34" charset="0"/>
                <a:cs typeface="Arial" panose="020B0604020202020204" pitchFamily="34" charset="0"/>
              </a:rPr>
              <a:t>m</a:t>
            </a:r>
            <a:r>
              <a:rPr lang="en-US" sz="3500" dirty="0">
                <a:latin typeface="Arial" panose="020B0604020202020204" pitchFamily="34" charset="0"/>
                <a:cs typeface="Arial" panose="020B0604020202020204" pitchFamily="34" charset="0"/>
              </a:rPr>
              <a:t> = 32°</a:t>
            </a:r>
            <a:endParaRPr lang="pt-BR" sz="3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4613616"/>
      </p:ext>
    </p:extLst>
  </p:cSld>
  <p:clrMapOvr>
    <a:masterClrMapping/>
  </p:clrMapOvr>
  <p:transition advClick="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Strengthen</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447645"/>
          </a:xfrm>
          <a:prstGeom prst="rect">
            <a:avLst/>
          </a:prstGeom>
        </p:spPr>
        <p:txBody>
          <a:bodyPr wrap="square">
            <a:spAutoFit/>
          </a:bodyPr>
          <a:lstStyle/>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t>AC </a:t>
            </a:r>
            <a:r>
              <a:rPr lang="en-US" sz="2900" dirty="0"/>
              <a:t>is a </a:t>
            </a:r>
            <a:r>
              <a:rPr lang="en-US" sz="2900" dirty="0" smtClean="0"/>
              <a:t>diameter.</a:t>
            </a:r>
            <a:br>
              <a:rPr lang="en-US" sz="2900" dirty="0" smtClean="0"/>
            </a:br>
            <a:r>
              <a:rPr lang="en-US" sz="2900" dirty="0" smtClean="0"/>
              <a:t>Angle </a:t>
            </a:r>
            <a:r>
              <a:rPr lang="en-US" sz="2900" dirty="0"/>
              <a:t>ABC = 90° (angle in a </a:t>
            </a:r>
            <a:r>
              <a:rPr lang="en-US" sz="2900" dirty="0" smtClean="0"/>
              <a:t>semicircle)</a:t>
            </a:r>
            <a:br>
              <a:rPr lang="en-US" sz="2900" dirty="0" smtClean="0"/>
            </a:br>
            <a:r>
              <a:rPr lang="en-US" sz="2900" dirty="0" smtClean="0"/>
              <a:t>Angle </a:t>
            </a:r>
            <a:r>
              <a:rPr lang="en-US" sz="2900" dirty="0"/>
              <a:t>ACB = 54° (angles in a triangle add to 180°)</a:t>
            </a:r>
          </a:p>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t>The </a:t>
            </a:r>
            <a:r>
              <a:rPr lang="en-US" sz="2900" dirty="0"/>
              <a:t>angles at the circumference are equal.</a:t>
            </a:r>
          </a:p>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solidFill>
                  <a:srgbClr val="C00000"/>
                </a:solidFill>
              </a:rPr>
              <a:t>a.</a:t>
            </a:r>
            <a:r>
              <a:rPr lang="en-US" sz="2900" dirty="0" smtClean="0"/>
              <a:t> 	a </a:t>
            </a:r>
            <a:r>
              <a:rPr lang="en-US" sz="2900" dirty="0"/>
              <a:t>and </a:t>
            </a:r>
            <a:r>
              <a:rPr lang="en-US" sz="2900" dirty="0" smtClean="0"/>
              <a:t>b 	</a:t>
            </a:r>
            <a:r>
              <a:rPr lang="en-US" sz="2900" dirty="0" smtClean="0">
                <a:solidFill>
                  <a:srgbClr val="C00000"/>
                </a:solidFill>
              </a:rPr>
              <a:t>b.</a:t>
            </a:r>
            <a:r>
              <a:rPr lang="en-US" sz="2900" dirty="0" smtClean="0"/>
              <a:t> x and y </a:t>
            </a:r>
            <a:br>
              <a:rPr lang="en-US" sz="2900" dirty="0" smtClean="0"/>
            </a:br>
            <a:r>
              <a:rPr lang="en-US" sz="2900" dirty="0" smtClean="0">
                <a:solidFill>
                  <a:srgbClr val="C00000"/>
                </a:solidFill>
              </a:rPr>
              <a:t>c.</a:t>
            </a:r>
            <a:r>
              <a:rPr lang="en-US" sz="2900" dirty="0" smtClean="0"/>
              <a:t> 	d and e; f and g</a:t>
            </a:r>
            <a:endParaRPr lang="en-US" sz="2900" dirty="0"/>
          </a:p>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t>∠ACB</a:t>
            </a:r>
            <a:endParaRPr lang="en-US" sz="2900" dirty="0"/>
          </a:p>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t>∠ACB </a:t>
            </a:r>
            <a:r>
              <a:rPr lang="en-US" sz="2900" dirty="0"/>
              <a:t>= 37° (angle between tangent and chord is equal to the angle in the alternate segment)</a:t>
            </a:r>
          </a:p>
          <a:p>
            <a:pPr marL="741363" indent="-741363">
              <a:spcAft>
                <a:spcPts val="0"/>
              </a:spcAft>
              <a:buClr>
                <a:srgbClr val="C00000"/>
              </a:buClr>
              <a:buFont typeface="+mj-lt"/>
              <a:buAutoNum type="arabicPeriod" startAt="7"/>
              <a:tabLst>
                <a:tab pos="1208088" algn="l"/>
                <a:tab pos="4795838" algn="l"/>
                <a:tab pos="6637338" algn="l"/>
              </a:tabLst>
            </a:pPr>
            <a:r>
              <a:rPr lang="en-US" sz="2900" dirty="0" smtClean="0"/>
              <a:t>∠CAB </a:t>
            </a:r>
            <a:r>
              <a:rPr lang="en-US" sz="2900" dirty="0"/>
              <a:t>= 68° (angles in a triangle add to 180°)</a:t>
            </a:r>
            <a:endParaRPr lang="en-US" sz="29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0611134"/>
      </p:ext>
    </p:extLst>
  </p:cSld>
  <p:clrMapOvr>
    <a:masterClrMapping/>
  </p:clrMapOvr>
  <p:transition advClick="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Strengthen</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5709192"/>
              </a:xfrm>
              <a:prstGeom prst="rect">
                <a:avLst/>
              </a:prstGeom>
            </p:spPr>
            <p:txBody>
              <a:bodyPr wrap="square">
                <a:spAutoFit/>
              </a:bodyPr>
              <a:lstStyle/>
              <a:p>
                <a:pPr>
                  <a:spcAft>
                    <a:spcPts val="0"/>
                  </a:spcAft>
                  <a:buClr>
                    <a:srgbClr val="C00000"/>
                  </a:buClr>
                  <a:tabLst>
                    <a:tab pos="1208088" algn="l"/>
                    <a:tab pos="2916238" algn="l"/>
                    <a:tab pos="5486400" algn="l"/>
                  </a:tabLst>
                </a:pPr>
                <a:r>
                  <a:rPr lang="en-US" sz="3000" b="1" dirty="0" smtClean="0">
                    <a:solidFill>
                      <a:srgbClr val="0070C0"/>
                    </a:solidFill>
                  </a:rPr>
                  <a:t>Proofs and equation of tangent to a circle at a given point</a:t>
                </a:r>
              </a:p>
              <a:p>
                <a:pPr marL="620713" indent="-620713">
                  <a:spcAft>
                    <a:spcPts val="0"/>
                  </a:spcAft>
                  <a:buClr>
                    <a:srgbClr val="C00000"/>
                  </a:buClr>
                  <a:buFont typeface="+mj-lt"/>
                  <a:buAutoNum type="arabicPeriod"/>
                  <a:tabLst>
                    <a:tab pos="1208088" algn="l"/>
                    <a:tab pos="2916238" algn="l"/>
                    <a:tab pos="5486400" algn="l"/>
                  </a:tabLst>
                </a:pPr>
                <a:r>
                  <a:rPr lang="en-US" sz="3000" dirty="0" smtClean="0">
                    <a:solidFill>
                      <a:srgbClr val="C00000"/>
                    </a:solidFill>
                  </a:rPr>
                  <a:t>a.</a:t>
                </a:r>
                <a:r>
                  <a:rPr lang="en-US" sz="3000" dirty="0" smtClean="0"/>
                  <a:t>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4</m:t>
                        </m:r>
                      </m:num>
                      <m:den>
                        <m:r>
                          <a:rPr lang="en-US" sz="3000" b="0" i="0" smtClean="0">
                            <a:latin typeface="Cambria Math" panose="02040503050406030204" pitchFamily="18" charset="0"/>
                            <a:cs typeface="Arial" panose="020B0604020202020204" pitchFamily="34" charset="0"/>
                          </a:rPr>
                          <m:t>3</m:t>
                        </m:r>
                      </m:den>
                    </m:f>
                  </m:oMath>
                </a14:m>
                <a:r>
                  <a:rPr lang="en-US" sz="3000" dirty="0" smtClean="0"/>
                  <a:t> 	</a:t>
                </a:r>
                <a:r>
                  <a:rPr lang="en-US" sz="3000" dirty="0" smtClean="0">
                    <a:solidFill>
                      <a:srgbClr val="C00000"/>
                    </a:solidFill>
                  </a:rPr>
                  <a:t>b.</a:t>
                </a:r>
                <a:r>
                  <a:rPr lang="en-US" sz="3000" dirty="0" smtClean="0"/>
                  <a:t> -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3</m:t>
                        </m:r>
                      </m:num>
                      <m:den>
                        <m:r>
                          <a:rPr lang="en-US" sz="3000" b="0" i="0" smtClean="0">
                            <a:latin typeface="Cambria Math" panose="02040503050406030204" pitchFamily="18" charset="0"/>
                            <a:cs typeface="Arial" panose="020B0604020202020204" pitchFamily="34" charset="0"/>
                          </a:rPr>
                          <m:t>4</m:t>
                        </m:r>
                      </m:den>
                    </m:f>
                  </m:oMath>
                </a14:m>
                <a:r>
                  <a:rPr lang="en-US" sz="3000" dirty="0" smtClean="0"/>
                  <a:t> 	</a:t>
                </a:r>
                <a:r>
                  <a:rPr lang="en-US" sz="3000" dirty="0" smtClean="0">
                    <a:solidFill>
                      <a:srgbClr val="C00000"/>
                    </a:solidFill>
                  </a:rPr>
                  <a:t>c.</a:t>
                </a:r>
                <a:r>
                  <a:rPr lang="en-US" sz="3000" dirty="0" smtClean="0"/>
                  <a:t> </a:t>
                </a:r>
                <a:r>
                  <a:rPr lang="en-US" sz="3000" i="1" dirty="0" smtClean="0"/>
                  <a:t>y</a:t>
                </a:r>
                <a:r>
                  <a:rPr lang="en-US" sz="3000" dirty="0" smtClean="0"/>
                  <a:t> =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3</m:t>
                        </m:r>
                      </m:num>
                      <m:den>
                        <m:r>
                          <a:rPr lang="en-US" sz="3000" b="0" i="0" smtClean="0">
                            <a:latin typeface="Cambria Math" panose="02040503050406030204" pitchFamily="18" charset="0"/>
                            <a:cs typeface="Arial" panose="020B0604020202020204" pitchFamily="34" charset="0"/>
                          </a:rPr>
                          <m:t>4</m:t>
                        </m:r>
                      </m:den>
                    </m:f>
                  </m:oMath>
                </a14:m>
                <a:r>
                  <a:rPr lang="en-US" sz="3000" dirty="0" smtClean="0"/>
                  <a:t>x + c</a:t>
                </a:r>
                <a:br>
                  <a:rPr lang="en-US" sz="3000" dirty="0" smtClean="0"/>
                </a:br>
                <a:r>
                  <a:rPr lang="en-US" sz="3000" dirty="0" smtClean="0">
                    <a:solidFill>
                      <a:srgbClr val="C00000"/>
                    </a:solidFill>
                  </a:rPr>
                  <a:t>d.</a:t>
                </a:r>
                <a:r>
                  <a:rPr lang="en-US" sz="3000" dirty="0" smtClean="0"/>
                  <a:t>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25</m:t>
                        </m:r>
                      </m:num>
                      <m:den>
                        <m:r>
                          <a:rPr lang="en-US" sz="3000" b="0" i="0" smtClean="0">
                            <a:latin typeface="Cambria Math" panose="02040503050406030204" pitchFamily="18" charset="0"/>
                            <a:cs typeface="Arial" panose="020B0604020202020204" pitchFamily="34" charset="0"/>
                          </a:rPr>
                          <m:t>4</m:t>
                        </m:r>
                      </m:den>
                    </m:f>
                  </m:oMath>
                </a14:m>
                <a:r>
                  <a:rPr lang="en-US" sz="3000" dirty="0" smtClean="0"/>
                  <a:t> 	e. </a:t>
                </a:r>
                <a:r>
                  <a:rPr lang="en-US" sz="3000" i="1" dirty="0"/>
                  <a:t>y</a:t>
                </a:r>
                <a:r>
                  <a:rPr lang="en-US" sz="3000" dirty="0"/>
                  <a:t> = </a:t>
                </a:r>
                <a:r>
                  <a:rPr lang="en-US" sz="3000" dirty="0" smtClean="0"/>
                  <a:t>-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3</m:t>
                        </m:r>
                      </m:num>
                      <m:den>
                        <m:r>
                          <a:rPr lang="en-US" sz="3000" b="0" i="0" smtClean="0">
                            <a:latin typeface="Cambria Math" panose="02040503050406030204" pitchFamily="18" charset="0"/>
                            <a:cs typeface="Arial" panose="020B0604020202020204" pitchFamily="34" charset="0"/>
                          </a:rPr>
                          <m:t>4</m:t>
                        </m:r>
                      </m:den>
                    </m:f>
                  </m:oMath>
                </a14:m>
                <a:r>
                  <a:rPr lang="en-US" sz="3000" dirty="0"/>
                  <a:t>x + </a:t>
                </a:r>
                <a14:m>
                  <m:oMath xmlns:m="http://schemas.openxmlformats.org/officeDocument/2006/math">
                    <m:f>
                      <m:fPr>
                        <m:ctrlPr>
                          <a:rPr lang="en-US" sz="3000" i="1">
                            <a:latin typeface="Cambria Math" panose="02040503050406030204" pitchFamily="18" charset="0"/>
                            <a:cs typeface="Arial" panose="020B0604020202020204" pitchFamily="34" charset="0"/>
                          </a:rPr>
                        </m:ctrlPr>
                      </m:fPr>
                      <m:num>
                        <m:r>
                          <a:rPr lang="en-US" sz="3000" b="0" i="0" smtClean="0">
                            <a:latin typeface="Cambria Math" panose="02040503050406030204" pitchFamily="18" charset="0"/>
                            <a:cs typeface="Arial" panose="020B0604020202020204" pitchFamily="34" charset="0"/>
                          </a:rPr>
                          <m:t>25</m:t>
                        </m:r>
                      </m:num>
                      <m:den>
                        <m:r>
                          <a:rPr lang="en-US" sz="3000" b="0" i="0" smtClean="0">
                            <a:latin typeface="Cambria Math" panose="02040503050406030204" pitchFamily="18" charset="0"/>
                            <a:cs typeface="Arial" panose="020B0604020202020204" pitchFamily="34" charset="0"/>
                          </a:rPr>
                          <m:t>4</m:t>
                        </m:r>
                      </m:den>
                    </m:f>
                  </m:oMath>
                </a14:m>
                <a:r>
                  <a:rPr lang="en-US" sz="3000" dirty="0" smtClean="0"/>
                  <a:t> or 4</a:t>
                </a:r>
                <a:r>
                  <a:rPr lang="en-US" sz="3000" i="1" dirty="0" smtClean="0"/>
                  <a:t>y</a:t>
                </a:r>
                <a:r>
                  <a:rPr lang="en-US" sz="3000" dirty="0" smtClean="0"/>
                  <a:t> </a:t>
                </a:r>
                <a:r>
                  <a:rPr lang="en-US" sz="3000" dirty="0"/>
                  <a:t>+ </a:t>
                </a:r>
                <a:r>
                  <a:rPr lang="en-US" sz="3000" dirty="0" smtClean="0"/>
                  <a:t>3</a:t>
                </a:r>
                <a:r>
                  <a:rPr lang="en-US" sz="3000" i="1" dirty="0" smtClean="0"/>
                  <a:t>x</a:t>
                </a:r>
                <a:r>
                  <a:rPr lang="en-US" sz="3000" dirty="0" smtClean="0"/>
                  <a:t> </a:t>
                </a:r>
                <a:r>
                  <a:rPr lang="en-US" sz="3000" dirty="0"/>
                  <a:t>= 25.</a:t>
                </a:r>
              </a:p>
              <a:p>
                <a:pPr marL="620713" indent="-620713">
                  <a:spcAft>
                    <a:spcPts val="0"/>
                  </a:spcAft>
                  <a:buClr>
                    <a:srgbClr val="C00000"/>
                  </a:buClr>
                  <a:buFont typeface="+mj-lt"/>
                  <a:buAutoNum type="arabicPeriod"/>
                  <a:tabLst>
                    <a:tab pos="1208088" algn="l"/>
                    <a:tab pos="2916238" algn="l"/>
                    <a:tab pos="5486400" algn="l"/>
                  </a:tabLst>
                </a:pPr>
                <a:r>
                  <a:rPr lang="en-US" sz="3000" dirty="0" smtClean="0">
                    <a:solidFill>
                      <a:srgbClr val="C00000"/>
                    </a:solidFill>
                  </a:rPr>
                  <a:t>a.</a:t>
                </a:r>
                <a:r>
                  <a:rPr lang="en-US" sz="3000" dirty="0" smtClean="0"/>
                  <a:t> ∠AOC </a:t>
                </a:r>
                <a:r>
                  <a:rPr lang="en-US" sz="3000" dirty="0"/>
                  <a:t>= 180° </a:t>
                </a:r>
                <a:r>
                  <a:rPr lang="en-US" sz="3000" dirty="0" smtClean="0"/>
                  <a:t>    	</a:t>
                </a:r>
                <a:r>
                  <a:rPr lang="en-US" sz="3000" dirty="0" smtClean="0">
                    <a:solidFill>
                      <a:srgbClr val="C00000"/>
                    </a:solidFill>
                  </a:rPr>
                  <a:t>b.</a:t>
                </a:r>
                <a:r>
                  <a:rPr lang="en-US" sz="3000" dirty="0" smtClean="0"/>
                  <a:t> </a:t>
                </a:r>
                <a:r>
                  <a:rPr lang="en-US" sz="3000" dirty="0"/>
                  <a:t>AC </a:t>
                </a:r>
                <a:r>
                  <a:rPr lang="en-US" sz="3000" dirty="0" smtClean="0"/>
                  <a:t>	</a:t>
                </a:r>
                <a:br>
                  <a:rPr lang="en-US" sz="3000" dirty="0" smtClean="0"/>
                </a:br>
                <a:r>
                  <a:rPr lang="en-US" sz="3000" dirty="0" smtClean="0">
                    <a:solidFill>
                      <a:srgbClr val="C00000"/>
                    </a:solidFill>
                  </a:rPr>
                  <a:t>c.</a:t>
                </a:r>
                <a:r>
                  <a:rPr lang="en-US" sz="3000" dirty="0" smtClean="0"/>
                  <a:t> ∠ABC </a:t>
                </a:r>
                <a:r>
                  <a:rPr lang="en-US" sz="3000" dirty="0"/>
                  <a:t>= 180° + 2 = 90° </a:t>
                </a:r>
                <a:r>
                  <a:rPr lang="en-US" sz="3000" dirty="0" smtClean="0"/>
                  <a:t/>
                </a:r>
                <a:br>
                  <a:rPr lang="en-US" sz="3000" dirty="0" smtClean="0"/>
                </a:br>
                <a:r>
                  <a:rPr lang="en-US" sz="3000" dirty="0" smtClean="0">
                    <a:solidFill>
                      <a:srgbClr val="C00000"/>
                    </a:solidFill>
                  </a:rPr>
                  <a:t>d.</a:t>
                </a:r>
                <a:r>
                  <a:rPr lang="en-US" sz="3000" dirty="0" smtClean="0"/>
                  <a:t> </a:t>
                </a:r>
                <a:r>
                  <a:rPr lang="en-US" sz="3000" dirty="0"/>
                  <a:t>The angle in a semicircle is a right angle.</a:t>
                </a:r>
              </a:p>
              <a:p>
                <a:pPr marL="620713" indent="-620713">
                  <a:spcAft>
                    <a:spcPts val="0"/>
                  </a:spcAft>
                  <a:buClr>
                    <a:srgbClr val="C00000"/>
                  </a:buClr>
                  <a:buFont typeface="+mj-lt"/>
                  <a:buAutoNum type="arabicPeriod"/>
                  <a:tabLst>
                    <a:tab pos="1208088" algn="l"/>
                    <a:tab pos="2916238" algn="l"/>
                    <a:tab pos="5486400" algn="l"/>
                  </a:tabLst>
                </a:pPr>
                <a:r>
                  <a:rPr lang="en-US" sz="3000" i="1" dirty="0" smtClean="0"/>
                  <a:t>p</a:t>
                </a:r>
                <a:r>
                  <a:rPr lang="en-US" sz="3000" dirty="0" smtClean="0"/>
                  <a:t> + </a:t>
                </a:r>
                <a:r>
                  <a:rPr lang="en-US" sz="3000" i="1" dirty="0"/>
                  <a:t>r</a:t>
                </a:r>
                <a:r>
                  <a:rPr lang="en-US" sz="3000" dirty="0"/>
                  <a:t> = 180°, so </a:t>
                </a:r>
                <a:r>
                  <a:rPr lang="en-US" sz="3000" i="1" dirty="0"/>
                  <a:t>r</a:t>
                </a:r>
                <a:r>
                  <a:rPr lang="en-US" sz="3000" dirty="0"/>
                  <a:t> = 180 - </a:t>
                </a:r>
                <a:r>
                  <a:rPr lang="en-US" sz="3000" i="1" dirty="0"/>
                  <a:t>p</a:t>
                </a:r>
                <a:r>
                  <a:rPr lang="en-US" sz="3000" dirty="0"/>
                  <a:t> (angles on a straight </a:t>
                </a:r>
                <a:r>
                  <a:rPr lang="en-US" sz="3000" dirty="0" smtClean="0"/>
                  <a:t>line)</a:t>
                </a:r>
                <a:br>
                  <a:rPr lang="en-US" sz="3000" dirty="0" smtClean="0"/>
                </a:br>
                <a:r>
                  <a:rPr lang="en-US" sz="3000" i="1" dirty="0" smtClean="0"/>
                  <a:t>p</a:t>
                </a:r>
                <a:r>
                  <a:rPr lang="en-US" sz="3000" dirty="0" smtClean="0"/>
                  <a:t> </a:t>
                </a:r>
                <a:r>
                  <a:rPr lang="en-US" sz="3000" dirty="0"/>
                  <a:t>+ </a:t>
                </a:r>
                <a:r>
                  <a:rPr lang="en-US" sz="3000" i="1" dirty="0"/>
                  <a:t>q</a:t>
                </a:r>
                <a:r>
                  <a:rPr lang="en-US" sz="3000" dirty="0"/>
                  <a:t> = 180°, so </a:t>
                </a:r>
                <a:r>
                  <a:rPr lang="en-US" sz="3000" i="1" dirty="0"/>
                  <a:t>q</a:t>
                </a:r>
                <a:r>
                  <a:rPr lang="en-US" sz="3000" dirty="0"/>
                  <a:t> = 180 - </a:t>
                </a:r>
                <a:r>
                  <a:rPr lang="en-US" sz="3000" i="1" dirty="0"/>
                  <a:t>p</a:t>
                </a:r>
                <a:r>
                  <a:rPr lang="en-US" sz="3000" dirty="0"/>
                  <a:t> (opposite angles of a cyclic quadrilateral sum to 180°)</a:t>
                </a:r>
                <a:endParaRPr lang="en-US" sz="3000" baseline="30000" dirty="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5709192"/>
              </a:xfrm>
              <a:prstGeom prst="rect">
                <a:avLst/>
              </a:prstGeom>
              <a:blipFill rotWithShape="0">
                <a:blip r:embed="rId4"/>
                <a:stretch>
                  <a:fillRect l="-1636" t="-1387" r="-1707"/>
                </a:stretch>
              </a:blipFill>
            </p:spPr>
            <p:txBody>
              <a:bodyPr/>
              <a:lstStyle/>
              <a:p>
                <a:r>
                  <a:rPr lang="en-US">
                    <a:noFill/>
                  </a:rPr>
                  <a:t> </a:t>
                </a:r>
              </a:p>
            </p:txBody>
          </p:sp>
        </mc:Fallback>
      </mc:AlternateContent>
    </p:spTree>
    <p:extLst>
      <p:ext uri="{BB962C8B-B14F-4D97-AF65-F5344CB8AC3E}">
        <p14:creationId xmlns:p14="http://schemas.microsoft.com/office/powerpoint/2010/main" val="1127407930"/>
      </p:ext>
    </p:extLst>
  </p:cSld>
  <p:clrMapOvr>
    <a:masterClrMapping/>
  </p:clrMapOvr>
  <p:transition advClick="0"/>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marL="620713" indent="-620713">
              <a:spcAft>
                <a:spcPts val="0"/>
              </a:spcAft>
              <a:buClr>
                <a:srgbClr val="C00000"/>
              </a:buClr>
              <a:buFont typeface="+mj-lt"/>
              <a:buAutoNum type="arabicPeriod"/>
              <a:tabLst>
                <a:tab pos="1208088" algn="l"/>
                <a:tab pos="2916238" algn="l"/>
                <a:tab pos="5486400" algn="l"/>
              </a:tabLst>
            </a:pPr>
            <a:r>
              <a:rPr lang="en-US" sz="3500" i="1" dirty="0" smtClean="0"/>
              <a:t>a</a:t>
            </a:r>
            <a:r>
              <a:rPr lang="en-US" sz="3500" dirty="0" smtClean="0"/>
              <a:t> </a:t>
            </a:r>
            <a:r>
              <a:rPr lang="en-US" sz="3500" dirty="0"/>
              <a:t>= 60° (OBC is an equilateral </a:t>
            </a:r>
            <a:r>
              <a:rPr lang="en-US" sz="3500" dirty="0" smtClean="0"/>
              <a:t>triangle)</a:t>
            </a:r>
            <a:br>
              <a:rPr lang="en-US" sz="3500" dirty="0" smtClean="0"/>
            </a:br>
            <a:r>
              <a:rPr lang="en-US" sz="3500" dirty="0" smtClean="0"/>
              <a:t>OA </a:t>
            </a:r>
            <a:r>
              <a:rPr lang="en-US" sz="3500" dirty="0"/>
              <a:t>= OB so OAB is isosceles (radii same circle) </a:t>
            </a:r>
            <a:r>
              <a:rPr lang="en-US" sz="3500" dirty="0" smtClean="0"/>
              <a:t/>
            </a:r>
            <a:br>
              <a:rPr lang="en-US" sz="3500" dirty="0" smtClean="0"/>
            </a:br>
            <a:r>
              <a:rPr lang="en-US" sz="3500" i="1" dirty="0" smtClean="0"/>
              <a:t>c</a:t>
            </a:r>
            <a:r>
              <a:rPr lang="en-US" sz="3500" dirty="0" smtClean="0"/>
              <a:t> </a:t>
            </a:r>
            <a:r>
              <a:rPr lang="en-US" sz="3500" dirty="0"/>
              <a:t>= </a:t>
            </a:r>
            <a:r>
              <a:rPr lang="en-US" sz="3500" dirty="0" smtClean="0"/>
              <a:t>∠OBA </a:t>
            </a:r>
            <a:r>
              <a:rPr lang="en-US" sz="3500" dirty="0"/>
              <a:t>= 130° - 60° = 70° (base angles of an isosceles triangle are </a:t>
            </a:r>
            <a:r>
              <a:rPr lang="en-US" sz="3500" dirty="0" smtClean="0"/>
              <a:t>equal)</a:t>
            </a:r>
            <a:br>
              <a:rPr lang="en-US" sz="3500" dirty="0" smtClean="0"/>
            </a:br>
            <a:r>
              <a:rPr lang="en-US" sz="3500" i="1" dirty="0" smtClean="0"/>
              <a:t>b</a:t>
            </a:r>
            <a:r>
              <a:rPr lang="en-US" sz="3500" dirty="0" smtClean="0"/>
              <a:t> </a:t>
            </a:r>
            <a:r>
              <a:rPr lang="en-US" sz="3500" dirty="0"/>
              <a:t>- 180 - 70 - 70 = 40° (angles in a triangle add to 180°)</a:t>
            </a:r>
          </a:p>
          <a:p>
            <a:pPr marL="620713" indent="-620713">
              <a:spcAft>
                <a:spcPts val="0"/>
              </a:spcAft>
              <a:buClr>
                <a:srgbClr val="C00000"/>
              </a:buClr>
              <a:buFont typeface="+mj-lt"/>
              <a:buAutoNum type="arabicPeriod"/>
              <a:tabLst>
                <a:tab pos="1208088" algn="l"/>
                <a:tab pos="2916238" algn="l"/>
                <a:tab pos="5486400" algn="l"/>
              </a:tabLst>
            </a:pPr>
            <a:r>
              <a:rPr lang="en-US" sz="3500" dirty="0" smtClean="0"/>
              <a:t>11.0cm</a:t>
            </a:r>
            <a:endParaRPr lang="en-US" sz="3500" dirty="0"/>
          </a:p>
          <a:p>
            <a:pPr marL="620713" indent="-620713">
              <a:spcAft>
                <a:spcPts val="0"/>
              </a:spcAft>
              <a:buClr>
                <a:srgbClr val="C00000"/>
              </a:buClr>
              <a:buFont typeface="+mj-lt"/>
              <a:buAutoNum type="arabicPeriod"/>
              <a:tabLst>
                <a:tab pos="1208088" algn="l"/>
                <a:tab pos="2916238" algn="l"/>
                <a:tab pos="5486400" algn="l"/>
              </a:tabLst>
            </a:pPr>
            <a:r>
              <a:rPr lang="en-US" sz="3500" dirty="0" smtClean="0"/>
              <a:t>∠ABC </a:t>
            </a:r>
            <a:r>
              <a:rPr lang="en-US" sz="3500" dirty="0"/>
              <a:t>=90°; </a:t>
            </a:r>
            <a:r>
              <a:rPr lang="en-US" sz="3500" dirty="0" smtClean="0"/>
              <a:t>∠ACB </a:t>
            </a:r>
            <a:r>
              <a:rPr lang="en-US" sz="3500" dirty="0"/>
              <a:t>= 36°; </a:t>
            </a:r>
            <a:r>
              <a:rPr lang="en-US" sz="3500" dirty="0" smtClean="0"/>
              <a:t>∠BAC </a:t>
            </a:r>
            <a:r>
              <a:rPr lang="en-US" sz="3500" dirty="0"/>
              <a:t>= 54°</a:t>
            </a:r>
            <a:endParaRPr lang="en-US" sz="35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4236617"/>
      </p:ext>
    </p:extLst>
  </p:cSld>
  <p:clrMapOvr>
    <a:masterClrMapping/>
  </p:clrMapOvr>
  <p:transition advClick="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251520" y="1196752"/>
                <a:ext cx="8568952" cy="5824543"/>
              </a:xfrm>
              <a:prstGeom prst="rect">
                <a:avLst/>
              </a:prstGeom>
            </p:spPr>
            <p:txBody>
              <a:bodyPr wrap="square">
                <a:spAutoFit/>
              </a:bodyPr>
              <a:lstStyle/>
              <a:p>
                <a:pPr marL="465138" indent="-465138">
                  <a:spcAft>
                    <a:spcPts val="0"/>
                  </a:spcAft>
                  <a:buClr>
                    <a:srgbClr val="C00000"/>
                  </a:buClr>
                  <a:buFont typeface="+mj-lt"/>
                  <a:buAutoNum type="arabicPeriod" startAt="4"/>
                  <a:tabLst>
                    <a:tab pos="1208088" algn="l"/>
                    <a:tab pos="2916238" algn="l"/>
                    <a:tab pos="5486400" algn="l"/>
                  </a:tabLst>
                </a:pPr>
                <a:r>
                  <a:rPr lang="en-US" sz="2500" dirty="0" smtClean="0"/>
                  <a:t>∠ADC </a:t>
                </a:r>
                <a:r>
                  <a:rPr lang="en-US" sz="2500" dirty="0"/>
                  <a:t>= </a:t>
                </a:r>
                <a14:m>
                  <m:oMath xmlns:m="http://schemas.openxmlformats.org/officeDocument/2006/math">
                    <m:f>
                      <m:fPr>
                        <m:ctrlPr>
                          <a:rPr lang="en-US" sz="2500" i="1">
                            <a:latin typeface="Cambria Math" panose="02040503050406030204" pitchFamily="18" charset="0"/>
                            <a:cs typeface="Arial" panose="020B0604020202020204" pitchFamily="34" charset="0"/>
                          </a:rPr>
                        </m:ctrlPr>
                      </m:fPr>
                      <m:num>
                        <m:r>
                          <m:rPr>
                            <m:sty m:val="p"/>
                          </m:rPr>
                          <a:rPr lang="en-US" sz="2500" b="0" i="0" smtClean="0">
                            <a:latin typeface="Cambria Math" panose="02040503050406030204" pitchFamily="18" charset="0"/>
                            <a:cs typeface="Arial" panose="020B0604020202020204" pitchFamily="34" charset="0"/>
                          </a:rPr>
                          <m:t>y</m:t>
                        </m:r>
                      </m:num>
                      <m:den>
                        <m:r>
                          <a:rPr lang="en-US" sz="2500" b="0" i="0" smtClean="0">
                            <a:latin typeface="Cambria Math" panose="02040503050406030204" pitchFamily="18" charset="0"/>
                            <a:cs typeface="Arial" panose="020B0604020202020204" pitchFamily="34" charset="0"/>
                          </a:rPr>
                          <m:t>2</m:t>
                        </m:r>
                      </m:den>
                    </m:f>
                  </m:oMath>
                </a14:m>
                <a:r>
                  <a:rPr lang="en-US" sz="2500" dirty="0"/>
                  <a:t> (angle at centre is twice the angle at the circumference</a:t>
                </a:r>
                <a:r>
                  <a:rPr lang="en-US" sz="2500" dirty="0" smtClean="0"/>
                  <a:t>)</a:t>
                </a:r>
                <a:br>
                  <a:rPr lang="en-US" sz="2500" dirty="0" smtClean="0"/>
                </a:br>
                <a:r>
                  <a:rPr lang="en-US" sz="2500" dirty="0" smtClean="0"/>
                  <a:t>∠ABC </a:t>
                </a:r>
                <a:r>
                  <a:rPr lang="en-US" sz="2500" dirty="0"/>
                  <a:t>= 180 - '{ (opposite angles in cyclic quadrilateral add to 180°)</a:t>
                </a:r>
              </a:p>
              <a:p>
                <a:pPr marL="465138" indent="-465138">
                  <a:spcAft>
                    <a:spcPts val="0"/>
                  </a:spcAft>
                  <a:buClr>
                    <a:srgbClr val="C00000"/>
                  </a:buClr>
                  <a:buFont typeface="+mj-lt"/>
                  <a:buAutoNum type="arabicPeriod" startAt="4"/>
                  <a:tabLst>
                    <a:tab pos="1208088" algn="l"/>
                    <a:tab pos="2916238" algn="l"/>
                    <a:tab pos="5486400" algn="l"/>
                  </a:tabLst>
                </a:pPr>
                <a:r>
                  <a:rPr lang="en-US" sz="2500" dirty="0" smtClean="0"/>
                  <a:t>OB </a:t>
                </a:r>
                <a:r>
                  <a:rPr lang="en-US" sz="2500" dirty="0"/>
                  <a:t>= OC (radii same </a:t>
                </a:r>
                <a:r>
                  <a:rPr lang="en-US" sz="2500" dirty="0" smtClean="0"/>
                  <a:t>circle)</a:t>
                </a:r>
                <a:br>
                  <a:rPr lang="en-US" sz="2500" dirty="0" smtClean="0"/>
                </a:br>
                <a:r>
                  <a:rPr lang="en-US" sz="2500" dirty="0" smtClean="0"/>
                  <a:t>∠OCB </a:t>
                </a:r>
                <a:r>
                  <a:rPr lang="en-US" sz="2500" dirty="0"/>
                  <a:t>= </a:t>
                </a:r>
                <a:r>
                  <a:rPr lang="en-US" sz="2500" dirty="0" smtClean="0"/>
                  <a:t>∠OBC </a:t>
                </a:r>
                <a:r>
                  <a:rPr lang="en-US" sz="2500" dirty="0"/>
                  <a:t>= (180° - 40°) </a:t>
                </a:r>
                <a:r>
                  <a:rPr lang="en-US" sz="2500" dirty="0" smtClean="0"/>
                  <a:t>÷ </a:t>
                </a:r>
                <a:r>
                  <a:rPr lang="en-US" sz="2500" dirty="0"/>
                  <a:t>2 </a:t>
                </a:r>
                <a:r>
                  <a:rPr lang="en-US" sz="2500" dirty="0" smtClean="0"/>
                  <a:t>= 70</a:t>
                </a:r>
                <a:r>
                  <a:rPr lang="en-US" sz="2500" dirty="0"/>
                  <a:t>° (base angles isosceles triangle are equal and angles in a triangle add to 180</a:t>
                </a:r>
                <a:r>
                  <a:rPr lang="en-US" sz="2500" dirty="0" smtClean="0"/>
                  <a:t>°)</a:t>
                </a:r>
                <a:br>
                  <a:rPr lang="en-US" sz="2500" dirty="0" smtClean="0"/>
                </a:br>
                <a:r>
                  <a:rPr lang="en-US" sz="2500" dirty="0" smtClean="0"/>
                  <a:t>OA </a:t>
                </a:r>
                <a:r>
                  <a:rPr lang="en-US" sz="2500" dirty="0"/>
                  <a:t>= OC (radii same circle) </a:t>
                </a:r>
                <a:r>
                  <a:rPr lang="en-US" sz="2500" dirty="0" smtClean="0"/>
                  <a:t/>
                </a:r>
                <a:br>
                  <a:rPr lang="en-US" sz="2500" dirty="0" smtClean="0"/>
                </a:br>
                <a:r>
                  <a:rPr lang="en-US" sz="2500" dirty="0" smtClean="0"/>
                  <a:t>∠OAC </a:t>
                </a:r>
                <a:r>
                  <a:rPr lang="en-US" sz="2500" dirty="0"/>
                  <a:t>= </a:t>
                </a:r>
                <a:r>
                  <a:rPr lang="en-US" sz="2500" dirty="0" smtClean="0"/>
                  <a:t>∠OCA </a:t>
                </a:r>
                <a:r>
                  <a:rPr lang="en-US" sz="2500" dirty="0"/>
                  <a:t>= (180° -110°) ÷</a:t>
                </a:r>
                <a:r>
                  <a:rPr lang="en-US" sz="2500" dirty="0" smtClean="0"/>
                  <a:t> </a:t>
                </a:r>
                <a:r>
                  <a:rPr lang="en-US" sz="2500" dirty="0"/>
                  <a:t>2 = 35° (base angles isosceles triangle are equal and angles in a triangle add to 180</a:t>
                </a:r>
                <a:r>
                  <a:rPr lang="en-US" sz="2500" dirty="0" smtClean="0"/>
                  <a:t>°)</a:t>
                </a:r>
                <a:br>
                  <a:rPr lang="en-US" sz="2500" dirty="0" smtClean="0"/>
                </a:br>
                <a:r>
                  <a:rPr lang="en-US" sz="2500" dirty="0" smtClean="0"/>
                  <a:t>∠BCA </a:t>
                </a:r>
                <a:r>
                  <a:rPr lang="en-US" sz="2500" dirty="0"/>
                  <a:t>= </a:t>
                </a:r>
                <a:r>
                  <a:rPr lang="en-US" sz="2500" dirty="0" smtClean="0"/>
                  <a:t>∠OCB </a:t>
                </a:r>
                <a:r>
                  <a:rPr lang="en-US" sz="2500" dirty="0"/>
                  <a:t>- </a:t>
                </a:r>
                <a:r>
                  <a:rPr lang="en-US" sz="2500" dirty="0" smtClean="0"/>
                  <a:t>∠OCA </a:t>
                </a:r>
                <a:r>
                  <a:rPr lang="en-US" sz="2500" dirty="0"/>
                  <a:t>= </a:t>
                </a:r>
                <a:r>
                  <a:rPr lang="en-US" sz="2500" dirty="0" smtClean="0"/>
                  <a:t>35°</a:t>
                </a:r>
                <a:br>
                  <a:rPr lang="en-US" sz="2500" dirty="0" smtClean="0"/>
                </a:br>
                <a:r>
                  <a:rPr lang="en-US" sz="2500" dirty="0" smtClean="0"/>
                  <a:t>So </a:t>
                </a:r>
                <a:r>
                  <a:rPr lang="en-US" sz="2500" dirty="0"/>
                  <a:t>AC bisects angle OCB.</a:t>
                </a:r>
                <a:endParaRPr lang="en-US" sz="2500" baseline="30000" dirty="0">
                  <a:latin typeface="Arial" panose="020B060402020202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51520" y="1196752"/>
                <a:ext cx="8568952" cy="5824543"/>
              </a:xfrm>
              <a:prstGeom prst="rect">
                <a:avLst/>
              </a:prstGeom>
              <a:blipFill rotWithShape="0">
                <a:blip r:embed="rId4"/>
                <a:stretch>
                  <a:fillRect l="-996" t="-105" r="-1138"/>
                </a:stretch>
              </a:blipFill>
            </p:spPr>
            <p:txBody>
              <a:bodyPr/>
              <a:lstStyle/>
              <a:p>
                <a:r>
                  <a:rPr lang="en-US">
                    <a:noFill/>
                  </a:rPr>
                  <a:t> </a:t>
                </a:r>
              </a:p>
            </p:txBody>
          </p:sp>
        </mc:Fallback>
      </mc:AlternateContent>
    </p:spTree>
    <p:extLst>
      <p:ext uri="{BB962C8B-B14F-4D97-AF65-F5344CB8AC3E}">
        <p14:creationId xmlns:p14="http://schemas.microsoft.com/office/powerpoint/2010/main" val="2327942465"/>
      </p:ext>
    </p:extLst>
  </p:cSld>
  <p:clrMapOvr>
    <a:masterClrMapping/>
  </p:clrMapOvr>
  <p:transition advClick="0"/>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139869"/>
          </a:xfrm>
          <a:prstGeom prst="rect">
            <a:avLst/>
          </a:prstGeom>
        </p:spPr>
        <p:txBody>
          <a:bodyPr wrap="square">
            <a:spAutoFit/>
          </a:bodyPr>
          <a:lstStyle/>
          <a:p>
            <a:pPr marL="742950" indent="-742950">
              <a:spcAft>
                <a:spcPts val="0"/>
              </a:spcAft>
              <a:buClr>
                <a:srgbClr val="C00000"/>
              </a:buClr>
              <a:buFont typeface="+mj-lt"/>
              <a:buAutoNum type="arabicPeriod" startAt="6"/>
              <a:tabLst>
                <a:tab pos="1208088" algn="l"/>
                <a:tab pos="2916238" algn="l"/>
                <a:tab pos="5486400" algn="l"/>
              </a:tabLst>
            </a:pPr>
            <a:r>
              <a:rPr lang="en-US" sz="4100" dirty="0" smtClean="0"/>
              <a:t>∠ODC = 66° (opposite angles of a cyclic quadrilateral add to 180°)</a:t>
            </a:r>
            <a:br>
              <a:rPr lang="en-US" sz="4100" dirty="0" smtClean="0"/>
            </a:br>
            <a:r>
              <a:rPr lang="en-US" sz="4100" dirty="0" smtClean="0"/>
              <a:t>OC = OD (radii same circle)</a:t>
            </a:r>
            <a:br>
              <a:rPr lang="en-US" sz="4100" dirty="0" smtClean="0"/>
            </a:br>
            <a:r>
              <a:rPr lang="en-US" sz="4100" dirty="0" smtClean="0"/>
              <a:t>∠ODC = ∠OCD (base angles isosceles triangle are equal) ∠COD = 180° - 66° - 66° = 48° (angles in a triangle add to 180°)</a:t>
            </a:r>
            <a:endParaRPr lang="en-US" sz="41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5891187"/>
      </p:ext>
    </p:extLst>
  </p:cSld>
  <p:clrMapOvr>
    <a:masterClrMapping/>
  </p:clrMapOvr>
  <p:transition advClick="0"/>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620713" indent="-620713">
              <a:spcAft>
                <a:spcPts val="0"/>
              </a:spcAft>
              <a:buClr>
                <a:srgbClr val="C00000"/>
              </a:buClr>
              <a:buFont typeface="+mj-lt"/>
              <a:buAutoNum type="arabicPeriod" startAt="7"/>
              <a:tabLst>
                <a:tab pos="1208088" algn="l"/>
                <a:tab pos="2916238" algn="l"/>
                <a:tab pos="5486400" algn="l"/>
              </a:tabLst>
            </a:pPr>
            <a:r>
              <a:rPr lang="en-US" sz="3200" dirty="0" smtClean="0"/>
              <a:t>∠BCD </a:t>
            </a:r>
            <a:r>
              <a:rPr lang="en-US" sz="3200" dirty="0"/>
              <a:t>= 30° (opposite angles of a cyclic quadrilateral add to 180</a:t>
            </a:r>
            <a:r>
              <a:rPr lang="en-US" sz="3200" dirty="0" smtClean="0"/>
              <a:t>°)</a:t>
            </a:r>
            <a:br>
              <a:rPr lang="en-US" sz="3200" dirty="0" smtClean="0"/>
            </a:br>
            <a:r>
              <a:rPr lang="en-US" sz="3200" dirty="0" smtClean="0"/>
              <a:t>∠ BOD </a:t>
            </a:r>
            <a:r>
              <a:rPr lang="en-US" sz="3200" dirty="0"/>
              <a:t>= 60° (angle at the centre is twice angle at the circumference when both are subtended by the </a:t>
            </a:r>
            <a:r>
              <a:rPr lang="en-US" sz="3200" dirty="0" smtClean="0"/>
              <a:t>same </a:t>
            </a:r>
            <a:r>
              <a:rPr lang="en-US" sz="3200" dirty="0"/>
              <a:t>arc) </a:t>
            </a:r>
            <a:r>
              <a:rPr lang="en-US" sz="3200" dirty="0" smtClean="0"/>
              <a:t/>
            </a:r>
            <a:br>
              <a:rPr lang="en-US" sz="3200" dirty="0" smtClean="0"/>
            </a:br>
            <a:r>
              <a:rPr lang="en-US" sz="3200" dirty="0" smtClean="0"/>
              <a:t>OB </a:t>
            </a:r>
            <a:r>
              <a:rPr lang="en-US" sz="3200" dirty="0"/>
              <a:t>= OD (radii same circle) </a:t>
            </a:r>
            <a:r>
              <a:rPr lang="en-US" sz="3200" dirty="0" smtClean="0"/>
              <a:t>∠OBD </a:t>
            </a:r>
            <a:r>
              <a:rPr lang="en-US" sz="3200" dirty="0"/>
              <a:t>= </a:t>
            </a:r>
            <a:r>
              <a:rPr lang="en-US" sz="3200" dirty="0" smtClean="0"/>
              <a:t>∠ODB </a:t>
            </a:r>
            <a:r>
              <a:rPr lang="en-US" sz="3200" dirty="0"/>
              <a:t>= (380° - 60°) + 2 = 60° (base angles isosceles triangle are equal and angles in a triangle add to 180</a:t>
            </a:r>
            <a:r>
              <a:rPr lang="en-US" sz="3200" dirty="0" smtClean="0"/>
              <a:t>°)</a:t>
            </a:r>
            <a:br>
              <a:rPr lang="en-US" sz="3200" dirty="0" smtClean="0"/>
            </a:br>
            <a:r>
              <a:rPr lang="en-US" sz="3200" dirty="0" smtClean="0"/>
              <a:t>In </a:t>
            </a:r>
            <a:r>
              <a:rPr lang="en-US" sz="3200" dirty="0"/>
              <a:t>triangle OBD alt the angles are 60° so it is equilateral.</a:t>
            </a:r>
            <a:endParaRPr lang="en-US" sz="32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2035470"/>
      </p:ext>
    </p:extLst>
  </p:cSld>
  <p:clrMapOvr>
    <a:masterClrMapping/>
  </p:clrMapOvr>
  <p:transition advClick="0"/>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4939814"/>
          </a:xfrm>
          <a:prstGeom prst="rect">
            <a:avLst/>
          </a:prstGeom>
        </p:spPr>
        <p:txBody>
          <a:bodyPr wrap="square">
            <a:spAutoFit/>
          </a:bodyPr>
          <a:lstStyle/>
          <a:p>
            <a:pPr marL="793750" indent="-793750">
              <a:spcAft>
                <a:spcPts val="0"/>
              </a:spcAft>
              <a:buClr>
                <a:srgbClr val="C00000"/>
              </a:buClr>
              <a:buFont typeface="+mj-lt"/>
              <a:buAutoNum type="arabicPeriod" startAt="8"/>
              <a:tabLst>
                <a:tab pos="1208088" algn="l"/>
                <a:tab pos="2916238" algn="l"/>
                <a:tab pos="5486400" algn="l"/>
              </a:tabLst>
            </a:pPr>
            <a:r>
              <a:rPr lang="en-US" sz="3500" dirty="0" smtClean="0"/>
              <a:t>MN </a:t>
            </a:r>
            <a:r>
              <a:rPr lang="en-US" sz="3500" dirty="0"/>
              <a:t>= 39cm</a:t>
            </a:r>
          </a:p>
          <a:p>
            <a:pPr marL="793750" indent="-793750">
              <a:spcAft>
                <a:spcPts val="0"/>
              </a:spcAft>
              <a:buClr>
                <a:srgbClr val="C00000"/>
              </a:buClr>
              <a:buFont typeface="+mj-lt"/>
              <a:buAutoNum type="arabicPeriod" startAt="8"/>
              <a:tabLst>
                <a:tab pos="1208088" algn="l"/>
                <a:tab pos="2916238" algn="l"/>
                <a:tab pos="5486400" algn="l"/>
              </a:tabLst>
            </a:pPr>
            <a:r>
              <a:rPr lang="en-US" sz="3500" dirty="0" smtClean="0"/>
              <a:t>28.3 </a:t>
            </a:r>
            <a:r>
              <a:rPr lang="en-US" sz="3500" dirty="0"/>
              <a:t>mm</a:t>
            </a:r>
          </a:p>
          <a:p>
            <a:pPr marL="793750" indent="-793750">
              <a:spcAft>
                <a:spcPts val="0"/>
              </a:spcAft>
              <a:buClr>
                <a:srgbClr val="C00000"/>
              </a:buClr>
              <a:buFont typeface="+mj-lt"/>
              <a:buAutoNum type="arabicPeriod" startAt="8"/>
              <a:tabLst>
                <a:tab pos="1208088" algn="l"/>
                <a:tab pos="2916238" algn="l"/>
                <a:tab pos="5486400" algn="l"/>
              </a:tabLst>
            </a:pPr>
            <a:r>
              <a:rPr lang="en-US" sz="3500" dirty="0" smtClean="0"/>
              <a:t>∠CDA </a:t>
            </a:r>
            <a:r>
              <a:rPr lang="en-US" sz="3500" dirty="0"/>
              <a:t>= x (alternate angles are </a:t>
            </a:r>
            <a:r>
              <a:rPr lang="en-US" sz="3500" dirty="0" smtClean="0"/>
              <a:t>equal)</a:t>
            </a:r>
            <a:br>
              <a:rPr lang="en-US" sz="3500" dirty="0" smtClean="0"/>
            </a:br>
            <a:r>
              <a:rPr lang="en-US" sz="3500" dirty="0" smtClean="0"/>
              <a:t>∠DCA </a:t>
            </a:r>
            <a:r>
              <a:rPr lang="en-US" sz="3500" dirty="0"/>
              <a:t>= x (angle between the tangent and chord equals the angle in the alternate </a:t>
            </a:r>
            <a:r>
              <a:rPr lang="en-US" sz="3500" dirty="0" smtClean="0"/>
              <a:t>segment)</a:t>
            </a:r>
            <a:br>
              <a:rPr lang="en-US" sz="3500" dirty="0" smtClean="0"/>
            </a:br>
            <a:r>
              <a:rPr lang="en-US" sz="3500" dirty="0" smtClean="0"/>
              <a:t>In </a:t>
            </a:r>
            <a:r>
              <a:rPr lang="en-US" sz="3500" dirty="0"/>
              <a:t>triangle ACD, </a:t>
            </a:r>
            <a:r>
              <a:rPr lang="en-US" sz="3500" dirty="0" smtClean="0"/>
              <a:t>∠CDA </a:t>
            </a:r>
            <a:r>
              <a:rPr lang="en-US" sz="3500" dirty="0"/>
              <a:t>= </a:t>
            </a:r>
            <a:r>
              <a:rPr lang="en-US" sz="3500" dirty="0" smtClean="0"/>
              <a:t>∠DCA</a:t>
            </a:r>
            <a:r>
              <a:rPr lang="en-US" sz="3500" dirty="0"/>
              <a:t>, therefore AC = AD and the triangle is isosceles.</a:t>
            </a:r>
            <a:endParaRPr lang="en-US" sz="35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4598124"/>
      </p:ext>
    </p:extLst>
  </p:cSld>
  <p:clrMapOvr>
    <a:masterClrMapping/>
  </p:clrMapOvr>
  <p:transition advClick="0"/>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016758"/>
          </a:xfrm>
          <a:prstGeom prst="rect">
            <a:avLst/>
          </a:prstGeom>
        </p:spPr>
        <p:txBody>
          <a:bodyPr wrap="square">
            <a:spAutoFit/>
          </a:bodyPr>
          <a:lstStyle/>
          <a:p>
            <a:pPr marL="793750" indent="-793750">
              <a:spcAft>
                <a:spcPts val="0"/>
              </a:spcAft>
              <a:buClr>
                <a:srgbClr val="C00000"/>
              </a:buClr>
              <a:buFont typeface="+mj-lt"/>
              <a:buAutoNum type="arabicPeriod" startAt="11"/>
              <a:tabLst>
                <a:tab pos="1208088" algn="l"/>
                <a:tab pos="2916238" algn="l"/>
                <a:tab pos="5486400" algn="l"/>
              </a:tabLst>
            </a:pPr>
            <a:r>
              <a:rPr lang="en-US" sz="4000" dirty="0"/>
              <a:t>OB is common; OA = OC (radii same circle</a:t>
            </a:r>
            <a:r>
              <a:rPr lang="en-US" sz="4000" dirty="0" smtClean="0"/>
              <a:t>);</a:t>
            </a:r>
            <a:br>
              <a:rPr lang="en-US" sz="4000" dirty="0" smtClean="0"/>
            </a:br>
            <a:r>
              <a:rPr lang="en-US" sz="4000" dirty="0" smtClean="0"/>
              <a:t>∠OAB </a:t>
            </a:r>
            <a:r>
              <a:rPr lang="en-US" sz="4000" dirty="0"/>
              <a:t>= </a:t>
            </a:r>
            <a:r>
              <a:rPr lang="en-US" sz="4000" dirty="0" smtClean="0"/>
              <a:t>∠OCB </a:t>
            </a:r>
            <a:r>
              <a:rPr lang="en-US" sz="4000" dirty="0"/>
              <a:t>= 90° (angle between radius and tangent is 90°). Therefore triangles OAB and OCB are congruent (RHS) and AB = BC (corresponding sides).</a:t>
            </a:r>
            <a:endParaRPr lang="en-US" sz="40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8525669"/>
      </p:ext>
    </p:extLst>
  </p:cSld>
  <p:clrMapOvr>
    <a:masterClrMapping/>
  </p:clrMapOvr>
  <p:transition advClick="0"/>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marL="741363" indent="-741363">
              <a:spcAft>
                <a:spcPts val="0"/>
              </a:spcAft>
              <a:buClr>
                <a:srgbClr val="C00000"/>
              </a:buClr>
              <a:buFont typeface="+mj-lt"/>
              <a:buAutoNum type="arabicPeriod" startAt="12"/>
              <a:tabLst>
                <a:tab pos="1208088" algn="l"/>
                <a:tab pos="2916238" algn="l"/>
                <a:tab pos="5486400" algn="l"/>
              </a:tabLst>
            </a:pPr>
            <a:r>
              <a:rPr lang="en-US" sz="3500" dirty="0" smtClean="0"/>
              <a:t>∠OSR </a:t>
            </a:r>
            <a:r>
              <a:rPr lang="en-US" sz="3500" dirty="0"/>
              <a:t>= 90° (angle between radius and tangent is 90°) </a:t>
            </a:r>
            <a:r>
              <a:rPr lang="en-US" sz="3500" dirty="0" smtClean="0"/>
              <a:t/>
            </a:r>
            <a:br>
              <a:rPr lang="en-US" sz="3500" dirty="0" smtClean="0"/>
            </a:br>
            <a:r>
              <a:rPr lang="en-US" sz="3500" dirty="0" smtClean="0"/>
              <a:t>∠PSO </a:t>
            </a:r>
            <a:r>
              <a:rPr lang="en-US" sz="3500" dirty="0"/>
              <a:t>= 90 - 62 = </a:t>
            </a:r>
            <a:r>
              <a:rPr lang="en-US" sz="3500" dirty="0" smtClean="0"/>
              <a:t>28°</a:t>
            </a:r>
            <a:br>
              <a:rPr lang="en-US" sz="3500" dirty="0" smtClean="0"/>
            </a:br>
            <a:r>
              <a:rPr lang="en-US" sz="3500" dirty="0" smtClean="0"/>
              <a:t>∠QOS </a:t>
            </a:r>
            <a:r>
              <a:rPr lang="en-US" sz="3500" dirty="0"/>
              <a:t>= 140° (angles round a point add to 360</a:t>
            </a:r>
            <a:r>
              <a:rPr lang="en-US" sz="3500" dirty="0" smtClean="0"/>
              <a:t>°) </a:t>
            </a:r>
            <a:br>
              <a:rPr lang="en-US" sz="3500" dirty="0" smtClean="0"/>
            </a:br>
            <a:r>
              <a:rPr lang="en-US" sz="3500" dirty="0" smtClean="0"/>
              <a:t>∠SPQ </a:t>
            </a:r>
            <a:r>
              <a:rPr lang="en-US" sz="3500" dirty="0"/>
              <a:t>= </a:t>
            </a:r>
            <a:r>
              <a:rPr lang="en-US" sz="3500" dirty="0" smtClean="0"/>
              <a:t>70</a:t>
            </a:r>
            <a:r>
              <a:rPr lang="en-US" sz="3500" dirty="0"/>
              <a:t>° (</a:t>
            </a:r>
            <a:r>
              <a:rPr lang="en-US" sz="3500" dirty="0" smtClean="0"/>
              <a:t>angle at centre is twice angle at circumference </a:t>
            </a:r>
            <a:r>
              <a:rPr lang="en-US" sz="3500" dirty="0"/>
              <a:t>when both subtended by same arc) </a:t>
            </a:r>
            <a:r>
              <a:rPr lang="en-US" sz="3500" dirty="0" smtClean="0"/>
              <a:t/>
            </a:r>
            <a:br>
              <a:rPr lang="en-US" sz="3500" dirty="0" smtClean="0"/>
            </a:br>
            <a:r>
              <a:rPr lang="en-US" sz="3500" dirty="0" smtClean="0"/>
              <a:t>∠PQS </a:t>
            </a:r>
            <a:r>
              <a:rPr lang="en-US" sz="3500" dirty="0"/>
              <a:t>= 360° - 220° - 28° - 70° = 42° (angles in a quadrilateral add to 360°)</a:t>
            </a:r>
            <a:endParaRPr lang="en-US" sz="35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334445"/>
      </p:ext>
    </p:extLst>
  </p:cSld>
  <p:clrMapOvr>
    <a:masterClrMapping/>
  </p:clrMapOvr>
  <p:transition advClick="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Extend</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216813"/>
          </a:xfrm>
          <a:prstGeom prst="rect">
            <a:avLst/>
          </a:prstGeom>
        </p:spPr>
        <p:txBody>
          <a:bodyPr wrap="square">
            <a:spAutoFit/>
          </a:bodyPr>
          <a:lstStyle/>
          <a:p>
            <a:pPr marL="862013" indent="-862013">
              <a:spcAft>
                <a:spcPts val="0"/>
              </a:spcAft>
              <a:buClr>
                <a:srgbClr val="C00000"/>
              </a:buClr>
              <a:buFont typeface="+mj-lt"/>
              <a:buAutoNum type="arabicPeriod" startAt="13"/>
              <a:tabLst>
                <a:tab pos="1208088" algn="l"/>
                <a:tab pos="2916238" algn="l"/>
                <a:tab pos="5486400" algn="l"/>
              </a:tabLst>
            </a:pPr>
            <a:r>
              <a:rPr lang="en-US" sz="3700" dirty="0"/>
              <a:t>OA = OB (radii same circle); OM is </a:t>
            </a:r>
            <a:r>
              <a:rPr lang="en-US" sz="3700" dirty="0" smtClean="0"/>
              <a:t>common;</a:t>
            </a:r>
            <a:br>
              <a:rPr lang="en-US" sz="3700" dirty="0" smtClean="0"/>
            </a:br>
            <a:r>
              <a:rPr lang="en-US" sz="3700" dirty="0" smtClean="0"/>
              <a:t>AM </a:t>
            </a:r>
            <a:r>
              <a:rPr lang="en-US" sz="3700" dirty="0"/>
              <a:t>= MB given M is midpoint of </a:t>
            </a:r>
            <a:r>
              <a:rPr lang="en-US" sz="3700" dirty="0" smtClean="0"/>
              <a:t>AB;</a:t>
            </a:r>
            <a:br>
              <a:rPr lang="en-US" sz="3700" dirty="0" smtClean="0"/>
            </a:br>
            <a:r>
              <a:rPr lang="en-US" sz="3700" dirty="0" smtClean="0"/>
              <a:t>Triangles </a:t>
            </a:r>
            <a:r>
              <a:rPr lang="en-US" sz="3700" dirty="0"/>
              <a:t>OAM and OMB are congruent (</a:t>
            </a:r>
            <a:r>
              <a:rPr lang="en-US" sz="3700" dirty="0" smtClean="0"/>
              <a:t>SSS)</a:t>
            </a:r>
            <a:br>
              <a:rPr lang="en-US" sz="3700" dirty="0" smtClean="0"/>
            </a:br>
            <a:r>
              <a:rPr lang="en-US" sz="3700" dirty="0" smtClean="0"/>
              <a:t>AMB </a:t>
            </a:r>
            <a:r>
              <a:rPr lang="en-US" sz="3700" dirty="0"/>
              <a:t>is a straight line, </a:t>
            </a:r>
            <a:r>
              <a:rPr lang="en-US" sz="3700" dirty="0" smtClean="0"/>
              <a:t>∠AMO </a:t>
            </a:r>
            <a:r>
              <a:rPr lang="en-US" sz="3700" dirty="0"/>
              <a:t>= </a:t>
            </a:r>
            <a:r>
              <a:rPr lang="en-US" sz="3700" dirty="0" smtClean="0"/>
              <a:t>∠OMB </a:t>
            </a:r>
            <a:r>
              <a:rPr lang="en-US" sz="3700" dirty="0"/>
              <a:t>= 180° ÷</a:t>
            </a:r>
            <a:r>
              <a:rPr lang="en-US" sz="3700" dirty="0" smtClean="0"/>
              <a:t> </a:t>
            </a:r>
            <a:r>
              <a:rPr lang="en-US" sz="3700" dirty="0"/>
              <a:t>2 = 90°</a:t>
            </a:r>
          </a:p>
          <a:p>
            <a:pPr marL="862013" indent="-862013">
              <a:spcAft>
                <a:spcPts val="0"/>
              </a:spcAft>
              <a:buClr>
                <a:srgbClr val="C00000"/>
              </a:buClr>
              <a:buFont typeface="+mj-lt"/>
              <a:buAutoNum type="arabicPeriod" startAt="13"/>
              <a:tabLst>
                <a:tab pos="1208088" algn="l"/>
                <a:tab pos="2916238" algn="l"/>
                <a:tab pos="5486400" algn="l"/>
              </a:tabLst>
            </a:pPr>
            <a:r>
              <a:rPr lang="en-US" sz="3700" dirty="0" smtClean="0"/>
              <a:t>Proof </a:t>
            </a:r>
            <a:r>
              <a:rPr lang="en-US" sz="3700" dirty="0"/>
              <a:t>that ABD and DCA are congruent </a:t>
            </a:r>
            <a:r>
              <a:rPr lang="en-US" sz="3700" dirty="0" smtClean="0"/>
              <a:t>using </a:t>
            </a:r>
            <a:r>
              <a:rPr lang="en-US" sz="3700" dirty="0"/>
              <a:t>ASA, RHS </a:t>
            </a:r>
            <a:r>
              <a:rPr lang="en-US" sz="3700" dirty="0" smtClean="0"/>
              <a:t>or SAS</a:t>
            </a:r>
            <a:endParaRPr lang="en-US" sz="37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068096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16.1 – </a:t>
            </a:r>
            <a:r>
              <a:rPr lang="en-US" sz="4000" dirty="0" smtClean="0">
                <a:latin typeface="Arial" panose="020B0604020202020204" pitchFamily="34" charset="0"/>
                <a:cs typeface="Arial" panose="020B0604020202020204" pitchFamily="34" charset="0"/>
              </a:rPr>
              <a:t>Radii and Chords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016758"/>
          </a:xfrm>
          <a:prstGeom prst="rect">
            <a:avLst/>
          </a:prstGeom>
        </p:spPr>
        <p:txBody>
          <a:bodyPr wrap="square">
            <a:spAutoFit/>
          </a:bodyPr>
          <a:lstStyle/>
          <a:p>
            <a:pPr marL="508000" indent="-508000">
              <a:spcAft>
                <a:spcPts val="0"/>
              </a:spcAft>
              <a:buClr>
                <a:srgbClr val="C00000"/>
              </a:buClr>
              <a:buFont typeface="+mj-lt"/>
              <a:buAutoNum type="arabicPeriod" startAt="4"/>
              <a:tabLst>
                <a:tab pos="1201738" algn="l"/>
                <a:tab pos="3538538" algn="l"/>
                <a:tab pos="5265738" algn="l"/>
                <a:tab pos="6637338" algn="l"/>
              </a:tabLst>
            </a:pPr>
            <a:r>
              <a:rPr lang="en-US" sz="3200" dirty="0" smtClean="0"/>
              <a:t>∠</a:t>
            </a:r>
            <a:r>
              <a:rPr lang="en-US" sz="3200" dirty="0" smtClean="0">
                <a:latin typeface="Arial" panose="020B0604020202020204" pitchFamily="34" charset="0"/>
                <a:cs typeface="Arial" panose="020B0604020202020204" pitchFamily="34" charset="0"/>
              </a:rPr>
              <a:t>PBA </a:t>
            </a:r>
            <a:r>
              <a:rPr lang="en-US" sz="3200" dirty="0">
                <a:latin typeface="Arial" panose="020B0604020202020204" pitchFamily="34" charset="0"/>
                <a:cs typeface="Arial" panose="020B0604020202020204" pitchFamily="34" charset="0"/>
              </a:rPr>
              <a:t>= 45° (angles on a straight line add to 180°); </a:t>
            </a:r>
            <a:r>
              <a:rPr lang="en-US" sz="3200" dirty="0" smtClean="0"/>
              <a:t>∠</a:t>
            </a:r>
            <a:r>
              <a:rPr lang="en-US" sz="3200" dirty="0" smtClean="0">
                <a:latin typeface="Arial" panose="020B0604020202020204" pitchFamily="34" charset="0"/>
                <a:cs typeface="Arial" panose="020B0604020202020204" pitchFamily="34" charset="0"/>
              </a:rPr>
              <a:t>PAB </a:t>
            </a:r>
            <a:r>
              <a:rPr lang="en-US" sz="3200" dirty="0">
                <a:latin typeface="Arial" panose="020B0604020202020204" pitchFamily="34" charset="0"/>
                <a:cs typeface="Arial" panose="020B0604020202020204" pitchFamily="34" charset="0"/>
              </a:rPr>
              <a:t>= 35° (angles in a triangle</a:t>
            </a:r>
            <a:r>
              <a:rPr lang="en-US" sz="3200" dirty="0" smtClean="0">
                <a:latin typeface="Arial" panose="020B0604020202020204" pitchFamily="34" charset="0"/>
                <a:cs typeface="Arial" panose="020B0604020202020204" pitchFamily="34" charset="0"/>
              </a:rPr>
              <a:t>).</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The </a:t>
            </a:r>
            <a:r>
              <a:rPr lang="en-US" sz="3200" dirty="0">
                <a:latin typeface="Arial" panose="020B0604020202020204" pitchFamily="34" charset="0"/>
                <a:cs typeface="Arial" panose="020B0604020202020204" pitchFamily="34" charset="0"/>
              </a:rPr>
              <a:t>triangle is not isosceles so AP and PB are not radii.</a:t>
            </a:r>
          </a:p>
          <a:p>
            <a:pPr marL="508000" indent="-508000">
              <a:spcAft>
                <a:spcPts val="0"/>
              </a:spcAft>
              <a:buClr>
                <a:srgbClr val="C00000"/>
              </a:buClr>
              <a:buFont typeface="+mj-lt"/>
              <a:buAutoNum type="arabicPeriod" startAt="4"/>
              <a:tabLst>
                <a:tab pos="1033463" algn="l"/>
                <a:tab pos="3538538" algn="l"/>
                <a:tab pos="5265738" algn="l"/>
                <a:tab pos="6637338" algn="l"/>
              </a:tabLst>
            </a:pPr>
            <a:r>
              <a:rPr lang="en-US" sz="3200" dirty="0" smtClean="0">
                <a:solidFill>
                  <a:srgbClr val="C00000"/>
                </a:solidFill>
                <a:latin typeface="Arial" panose="020B0604020202020204" pitchFamily="34" charset="0"/>
                <a:cs typeface="Arial" panose="020B0604020202020204" pitchFamily="34" charset="0"/>
              </a:rPr>
              <a:t>a.</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OM is common; OA = OB (radii of same </a:t>
            </a:r>
            <a:r>
              <a:rPr lang="en-US" sz="3200" dirty="0" smtClean="0">
                <a:latin typeface="Arial" panose="020B0604020202020204" pitchFamily="34" charset="0"/>
                <a:cs typeface="Arial" panose="020B0604020202020204" pitchFamily="34" charset="0"/>
              </a:rPr>
              <a:t>	circle); </a:t>
            </a:r>
            <a:r>
              <a:rPr lang="en-US" sz="3200" dirty="0" smtClean="0"/>
              <a:t>∠</a:t>
            </a:r>
            <a:r>
              <a:rPr lang="en-US" sz="3200" dirty="0" smtClean="0">
                <a:latin typeface="Arial" panose="020B0604020202020204" pitchFamily="34" charset="0"/>
                <a:cs typeface="Arial" panose="020B0604020202020204" pitchFamily="34" charset="0"/>
              </a:rPr>
              <a:t>OMA </a:t>
            </a:r>
            <a:r>
              <a:rPr lang="en-US" sz="3200" dirty="0">
                <a:latin typeface="Arial" panose="020B0604020202020204" pitchFamily="34" charset="0"/>
                <a:cs typeface="Arial" panose="020B0604020202020204" pitchFamily="34" charset="0"/>
              </a:rPr>
              <a:t>= 90° (angles on a straight </a:t>
            </a:r>
            <a:r>
              <a:rPr lang="en-US" sz="3200" dirty="0" smtClean="0">
                <a:latin typeface="Arial" panose="020B0604020202020204" pitchFamily="34" charset="0"/>
                <a:cs typeface="Arial" panose="020B0604020202020204" pitchFamily="34" charset="0"/>
              </a:rPr>
              <a:t>	line). Therefore </a:t>
            </a:r>
            <a:r>
              <a:rPr lang="en-US" sz="3200" dirty="0">
                <a:latin typeface="Arial" panose="020B0604020202020204" pitchFamily="34" charset="0"/>
                <a:cs typeface="Arial" panose="020B0604020202020204" pitchFamily="34" charset="0"/>
              </a:rPr>
              <a:t>the triangles are </a:t>
            </a:r>
            <a:r>
              <a:rPr lang="en-US" sz="3200" dirty="0" smtClean="0">
                <a:latin typeface="Arial" panose="020B0604020202020204" pitchFamily="34" charset="0"/>
                <a:cs typeface="Arial" panose="020B0604020202020204" pitchFamily="34" charset="0"/>
              </a:rPr>
              <a:t>	congruent </a:t>
            </a:r>
            <a:r>
              <a:rPr lang="en-US" sz="3200" dirty="0">
                <a:latin typeface="Arial" panose="020B0604020202020204" pitchFamily="34" charset="0"/>
                <a:cs typeface="Arial" panose="020B0604020202020204" pitchFamily="34" charset="0"/>
              </a:rPr>
              <a:t>(RHS). </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b. </a:t>
            </a:r>
            <a:r>
              <a:rPr lang="en-US" sz="3200" dirty="0">
                <a:latin typeface="Arial" panose="020B0604020202020204" pitchFamily="34" charset="0"/>
                <a:cs typeface="Arial" panose="020B0604020202020204" pitchFamily="34" charset="0"/>
              </a:rPr>
              <a:t>OAM and OBM are congruent, so AM = </a:t>
            </a:r>
            <a:r>
              <a:rPr lang="en-US" sz="3200" dirty="0" smtClean="0">
                <a:latin typeface="Arial" panose="020B0604020202020204" pitchFamily="34" charset="0"/>
                <a:cs typeface="Arial" panose="020B0604020202020204" pitchFamily="34" charset="0"/>
              </a:rPr>
              <a:t>	AB. Therefore </a:t>
            </a:r>
            <a:r>
              <a:rPr lang="en-US" sz="3200" dirty="0">
                <a:latin typeface="Arial" panose="020B0604020202020204" pitchFamily="34" charset="0"/>
                <a:cs typeface="Arial" panose="020B0604020202020204" pitchFamily="34" charset="0"/>
              </a:rPr>
              <a:t>M is the </a:t>
            </a:r>
            <a:r>
              <a:rPr lang="en-US" sz="3200" dirty="0" smtClean="0">
                <a:latin typeface="Arial" panose="020B0604020202020204" pitchFamily="34" charset="0"/>
                <a:cs typeface="Arial" panose="020B0604020202020204" pitchFamily="34" charset="0"/>
              </a:rPr>
              <a:t>midpoint </a:t>
            </a:r>
            <a:r>
              <a:rPr lang="en-US" sz="3200" dirty="0">
                <a:latin typeface="Arial" panose="020B0604020202020204" pitchFamily="34" charset="0"/>
                <a:cs typeface="Arial" panose="020B0604020202020204" pitchFamily="34" charset="0"/>
              </a:rPr>
              <a:t>of AB.</a:t>
            </a:r>
            <a:endParaRPr lang="pt-BR"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613195"/>
      </p:ext>
    </p:extLst>
  </p:cSld>
  <p:clrMapOvr>
    <a:masterClrMapping/>
  </p:clrMapOvr>
  <p:transition advClick="0"/>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 – </a:t>
            </a:r>
            <a:r>
              <a:rPr lang="en-US" sz="4000" dirty="0" smtClean="0">
                <a:latin typeface="Arial" panose="020B0604020202020204" pitchFamily="34" charset="0"/>
                <a:cs typeface="Arial" panose="020B0604020202020204" pitchFamily="34" charset="0"/>
              </a:rPr>
              <a:t>Unit Test</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699</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a:spcAft>
                <a:spcPts val="0"/>
              </a:spcAft>
              <a:buClr>
                <a:srgbClr val="C00000"/>
              </a:buClr>
              <a:tabLst>
                <a:tab pos="1208088" algn="l"/>
                <a:tab pos="2916238" algn="l"/>
                <a:tab pos="5486400" algn="l"/>
              </a:tabLst>
            </a:pPr>
            <a:r>
              <a:rPr lang="en-US" sz="3500" b="1" dirty="0">
                <a:solidFill>
                  <a:srgbClr val="0070C0"/>
                </a:solidFill>
              </a:rPr>
              <a:t>Sample student answer</a:t>
            </a:r>
          </a:p>
          <a:p>
            <a:pPr>
              <a:spcAft>
                <a:spcPts val="0"/>
              </a:spcAft>
              <a:buClr>
                <a:srgbClr val="C00000"/>
              </a:buClr>
              <a:tabLst>
                <a:tab pos="1208088" algn="l"/>
                <a:tab pos="2916238" algn="l"/>
                <a:tab pos="5486400" algn="l"/>
              </a:tabLst>
            </a:pPr>
            <a:r>
              <a:rPr lang="en-US" sz="3500" dirty="0"/>
              <a:t>Both students worked out the correct value for angle OBT. Student A gave the best answer as they clearly stated the reasons for each part of their calculation. However, Student A's answer could have been improved by showing the calculations so that they didn’t lose any method marks if they made an error in calculating</a:t>
            </a:r>
            <a:endParaRPr lang="en-US" sz="35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7693955"/>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16.1 – </a:t>
            </a:r>
            <a:r>
              <a:rPr lang="en-US" sz="4000" dirty="0" smtClean="0">
                <a:latin typeface="Arial" panose="020B0604020202020204" pitchFamily="34" charset="0"/>
                <a:cs typeface="Arial" panose="020B0604020202020204" pitchFamily="34" charset="0"/>
              </a:rPr>
              <a:t>Radii and Chords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509200"/>
          </a:xfrm>
          <a:prstGeom prst="rect">
            <a:avLst/>
          </a:prstGeom>
        </p:spPr>
        <p:txBody>
          <a:bodyPr wrap="square">
            <a:spAutoFit/>
          </a:bodyPr>
          <a:lstStyle/>
          <a:p>
            <a:pPr marL="693738" indent="-693738">
              <a:spcAft>
                <a:spcPts val="0"/>
              </a:spcAft>
              <a:buClr>
                <a:srgbClr val="C00000"/>
              </a:buClr>
              <a:buFont typeface="+mj-lt"/>
              <a:buAutoNum type="arabicPeriod" startAt="6"/>
              <a:tabLst>
                <a:tab pos="1252538" algn="l"/>
                <a:tab pos="3030538" algn="l"/>
                <a:tab pos="5265738" algn="l"/>
                <a:tab pos="6637338" algn="l"/>
              </a:tabLst>
            </a:pPr>
            <a:r>
              <a:rPr lang="en-US" sz="4400" dirty="0" smtClean="0">
                <a:solidFill>
                  <a:srgbClr val="C00000"/>
                </a:solidFill>
              </a:rPr>
              <a:t>a.</a:t>
            </a:r>
            <a:r>
              <a:rPr lang="en-US" sz="4400" dirty="0" smtClean="0"/>
              <a:t> AM </a:t>
            </a:r>
            <a:r>
              <a:rPr lang="en-US" sz="4400" dirty="0"/>
              <a:t>= 6cm The </a:t>
            </a:r>
            <a:r>
              <a:rPr lang="en-US" sz="4400" dirty="0" smtClean="0"/>
              <a:t>	perpendicular </a:t>
            </a:r>
            <a:r>
              <a:rPr lang="en-US" sz="4400" dirty="0"/>
              <a:t>from the </a:t>
            </a:r>
            <a:r>
              <a:rPr lang="en-US" sz="4400" dirty="0" smtClean="0"/>
              <a:t>	centre </a:t>
            </a:r>
            <a:r>
              <a:rPr lang="en-US" sz="4400" dirty="0"/>
              <a:t>of a </a:t>
            </a:r>
            <a:r>
              <a:rPr lang="en-US" sz="4400" dirty="0" smtClean="0"/>
              <a:t>circle to </a:t>
            </a:r>
            <a:r>
              <a:rPr lang="en-US" sz="4400" dirty="0"/>
              <a:t>a </a:t>
            </a:r>
            <a:r>
              <a:rPr lang="en-US" sz="4400" dirty="0" smtClean="0"/>
              <a:t>chord 	bisects </a:t>
            </a:r>
            <a:r>
              <a:rPr lang="en-US" sz="4400" dirty="0"/>
              <a:t>the chord, </a:t>
            </a:r>
            <a:r>
              <a:rPr lang="en-US" sz="4400" dirty="0" smtClean="0"/>
              <a:t/>
            </a:r>
            <a:br>
              <a:rPr lang="en-US" sz="4400" dirty="0" smtClean="0"/>
            </a:br>
            <a:r>
              <a:rPr lang="en-US" sz="4400" dirty="0" smtClean="0">
                <a:solidFill>
                  <a:srgbClr val="C00000"/>
                </a:solidFill>
              </a:rPr>
              <a:t>b.</a:t>
            </a:r>
            <a:r>
              <a:rPr lang="en-US" sz="4400" dirty="0" smtClean="0"/>
              <a:t> </a:t>
            </a:r>
            <a:r>
              <a:rPr lang="en-US" sz="4400" dirty="0"/>
              <a:t>AO = </a:t>
            </a:r>
            <a:r>
              <a:rPr lang="en-US" sz="4400" dirty="0" smtClean="0"/>
              <a:t>	10cm</a:t>
            </a:r>
            <a:endParaRPr lang="en-US" sz="4400" dirty="0"/>
          </a:p>
          <a:p>
            <a:pPr marL="693738" indent="-693738">
              <a:spcAft>
                <a:spcPts val="0"/>
              </a:spcAft>
              <a:buClr>
                <a:srgbClr val="C00000"/>
              </a:buClr>
              <a:buFont typeface="+mj-lt"/>
              <a:buAutoNum type="arabicPeriod" startAt="6"/>
              <a:tabLst>
                <a:tab pos="1252538" algn="l"/>
                <a:tab pos="3030538" algn="l"/>
                <a:tab pos="5265738" algn="l"/>
                <a:tab pos="6637338" algn="l"/>
              </a:tabLst>
            </a:pPr>
            <a:r>
              <a:rPr lang="en-US" sz="4400" dirty="0" smtClean="0"/>
              <a:t>OM </a:t>
            </a:r>
            <a:r>
              <a:rPr lang="en-US" sz="4400" dirty="0"/>
              <a:t>= 15cm</a:t>
            </a:r>
          </a:p>
          <a:p>
            <a:pPr marL="693738" indent="-693738">
              <a:spcAft>
                <a:spcPts val="0"/>
              </a:spcAft>
              <a:buClr>
                <a:srgbClr val="C00000"/>
              </a:buClr>
              <a:buFont typeface="+mj-lt"/>
              <a:buAutoNum type="arabicPeriod" startAt="6"/>
              <a:tabLst>
                <a:tab pos="1252538" algn="l"/>
                <a:tab pos="3030538" algn="l"/>
                <a:tab pos="5265738" algn="l"/>
                <a:tab pos="6637338" algn="l"/>
              </a:tabLst>
            </a:pPr>
            <a:r>
              <a:rPr lang="en-US" sz="4400" dirty="0" smtClean="0"/>
              <a:t>AB </a:t>
            </a:r>
            <a:r>
              <a:rPr lang="en-US" sz="4400" dirty="0"/>
              <a:t>= 20 cm</a:t>
            </a:r>
          </a:p>
          <a:p>
            <a:pPr marL="693738" indent="-693738">
              <a:spcAft>
                <a:spcPts val="0"/>
              </a:spcAft>
              <a:buClr>
                <a:srgbClr val="C00000"/>
              </a:buClr>
              <a:buFont typeface="+mj-lt"/>
              <a:buAutoNum type="arabicPeriod" startAt="6"/>
              <a:tabLst>
                <a:tab pos="1252538" algn="l"/>
                <a:tab pos="3030538" algn="l"/>
                <a:tab pos="5265738" algn="l"/>
                <a:tab pos="6637338" algn="l"/>
              </a:tabLst>
            </a:pPr>
            <a:r>
              <a:rPr lang="en-US" sz="4400" dirty="0" smtClean="0">
                <a:solidFill>
                  <a:srgbClr val="C00000"/>
                </a:solidFill>
              </a:rPr>
              <a:t>a.</a:t>
            </a:r>
            <a:r>
              <a:rPr lang="en-US" sz="4400" dirty="0" smtClean="0"/>
              <a:t> </a:t>
            </a:r>
            <a:r>
              <a:rPr lang="en-US" sz="4400" dirty="0"/>
              <a:t>90° </a:t>
            </a:r>
            <a:r>
              <a:rPr lang="en-US" sz="4400" dirty="0" smtClean="0"/>
              <a:t>	</a:t>
            </a:r>
            <a:r>
              <a:rPr lang="en-US" sz="4400" dirty="0" smtClean="0">
                <a:solidFill>
                  <a:srgbClr val="C00000"/>
                </a:solidFill>
              </a:rPr>
              <a:t>b.</a:t>
            </a:r>
            <a:r>
              <a:rPr lang="en-US" sz="4400" dirty="0" smtClean="0"/>
              <a:t> </a:t>
            </a:r>
            <a:r>
              <a:rPr lang="en-US" sz="4400" dirty="0"/>
              <a:t>65° </a:t>
            </a:r>
            <a:r>
              <a:rPr lang="en-US" sz="4400" dirty="0" smtClean="0"/>
              <a:t>	</a:t>
            </a:r>
            <a:r>
              <a:rPr lang="en-US" sz="4400" dirty="0" smtClean="0">
                <a:solidFill>
                  <a:srgbClr val="C00000"/>
                </a:solidFill>
              </a:rPr>
              <a:t>c.</a:t>
            </a:r>
            <a:r>
              <a:rPr lang="en-US" sz="4400" dirty="0" smtClean="0"/>
              <a:t> </a:t>
            </a:r>
            <a:r>
              <a:rPr lang="en-US" sz="4400" dirty="0"/>
              <a:t>130°</a:t>
            </a:r>
            <a:endParaRPr lang="pt-BR" sz="4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4121617"/>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16.2 – </a:t>
            </a:r>
            <a:r>
              <a:rPr lang="en-US" sz="4000" dirty="0" smtClean="0">
                <a:latin typeface="Arial" panose="020B0604020202020204" pitchFamily="34" charset="0"/>
                <a:cs typeface="Arial" panose="020B0604020202020204" pitchFamily="34" charset="0"/>
              </a:rPr>
              <a:t>Tangents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478423"/>
          </a:xfrm>
          <a:prstGeom prst="rect">
            <a:avLst/>
          </a:prstGeom>
        </p:spPr>
        <p:txBody>
          <a:bodyPr wrap="square">
            <a:spAutoFit/>
          </a:bodyPr>
          <a:lstStyle/>
          <a:p>
            <a:pPr marL="576263" indent="-576263">
              <a:spcAft>
                <a:spcPts val="0"/>
              </a:spcAft>
              <a:buClr>
                <a:srgbClr val="C00000"/>
              </a:buClr>
              <a:buFont typeface="+mj-lt"/>
              <a:buAutoNum type="arabicPeriod"/>
              <a:tabLst>
                <a:tab pos="1252538" algn="l"/>
                <a:tab pos="3030538" algn="l"/>
                <a:tab pos="5265738" algn="l"/>
                <a:tab pos="6637338" algn="l"/>
              </a:tabLst>
            </a:pPr>
            <a:r>
              <a:rPr lang="en-US" sz="3500" dirty="0" smtClean="0">
                <a:solidFill>
                  <a:srgbClr val="C00000"/>
                </a:solidFill>
              </a:rPr>
              <a:t>a.</a:t>
            </a:r>
            <a:r>
              <a:rPr lang="en-US" sz="3500" dirty="0"/>
              <a:t> </a:t>
            </a:r>
            <a:r>
              <a:rPr lang="en-US" sz="3500" dirty="0" smtClean="0"/>
              <a:t>58</a:t>
            </a:r>
            <a:r>
              <a:rPr lang="en-US" sz="3500" dirty="0"/>
              <a:t>° </a:t>
            </a:r>
            <a:r>
              <a:rPr lang="en-US" sz="3500" dirty="0" smtClean="0"/>
              <a:t>	</a:t>
            </a:r>
            <a:r>
              <a:rPr lang="en-US" sz="3500" dirty="0" smtClean="0">
                <a:solidFill>
                  <a:srgbClr val="C00000"/>
                </a:solidFill>
              </a:rPr>
              <a:t>b.</a:t>
            </a:r>
            <a:r>
              <a:rPr lang="en-US" sz="3500" dirty="0" smtClean="0"/>
              <a:t> </a:t>
            </a:r>
            <a:r>
              <a:rPr lang="en-US" sz="3500" dirty="0"/>
              <a:t>11.3cm</a:t>
            </a:r>
          </a:p>
          <a:p>
            <a:pPr marL="576263" indent="-576263">
              <a:spcAft>
                <a:spcPts val="0"/>
              </a:spcAft>
              <a:buClr>
                <a:srgbClr val="C00000"/>
              </a:buClr>
              <a:buFont typeface="+mj-lt"/>
              <a:buAutoNum type="arabicPeriod"/>
              <a:tabLst>
                <a:tab pos="1252538" algn="l"/>
                <a:tab pos="3030538" algn="l"/>
                <a:tab pos="5265738" algn="l"/>
                <a:tab pos="6637338" algn="l"/>
              </a:tabLst>
            </a:pPr>
            <a:r>
              <a:rPr lang="en-US" sz="3500" dirty="0" smtClean="0"/>
              <a:t>OP </a:t>
            </a:r>
            <a:r>
              <a:rPr lang="en-US" sz="3500" dirty="0"/>
              <a:t>is common; AO = OB (radii of same circle</a:t>
            </a:r>
            <a:r>
              <a:rPr lang="en-US" sz="3500" dirty="0" smtClean="0"/>
              <a:t>); ∠OAP </a:t>
            </a:r>
            <a:r>
              <a:rPr lang="en-US" sz="3500" dirty="0"/>
              <a:t>= ∠ </a:t>
            </a:r>
            <a:r>
              <a:rPr lang="en-US" sz="3500" dirty="0" smtClean="0"/>
              <a:t>OBP </a:t>
            </a:r>
            <a:r>
              <a:rPr lang="en-US" sz="3500" dirty="0"/>
              <a:t>= 90°. Therefore the triangles are congruent (RHS)</a:t>
            </a:r>
          </a:p>
          <a:p>
            <a:pPr marL="576263" indent="-576263">
              <a:spcAft>
                <a:spcPts val="0"/>
              </a:spcAft>
              <a:buClr>
                <a:srgbClr val="C00000"/>
              </a:buClr>
              <a:buFont typeface="+mj-lt"/>
              <a:buAutoNum type="arabicPeriod"/>
              <a:tabLst>
                <a:tab pos="1252538" algn="l"/>
                <a:tab pos="3030538" algn="l"/>
                <a:tab pos="5265738" algn="l"/>
                <a:tab pos="6637338" algn="l"/>
              </a:tabLst>
            </a:pPr>
            <a:r>
              <a:rPr lang="en-US" sz="3500" dirty="0" smtClean="0">
                <a:solidFill>
                  <a:srgbClr val="C00000"/>
                </a:solidFill>
              </a:rPr>
              <a:t>a.</a:t>
            </a:r>
            <a:r>
              <a:rPr lang="en-US" sz="3500" dirty="0" smtClean="0"/>
              <a:t> 	∠OAP </a:t>
            </a:r>
            <a:r>
              <a:rPr lang="en-US" sz="3500" dirty="0"/>
              <a:t>= </a:t>
            </a:r>
            <a:r>
              <a:rPr lang="en-US" sz="3500" dirty="0" smtClean="0"/>
              <a:t>∠OBP </a:t>
            </a:r>
            <a:r>
              <a:rPr lang="en-US" sz="3500" dirty="0"/>
              <a:t>= 90° (angle </a:t>
            </a:r>
            <a:r>
              <a:rPr lang="en-US" sz="3500" dirty="0" smtClean="0"/>
              <a:t>	between </a:t>
            </a:r>
            <a:r>
              <a:rPr lang="en-US" sz="3500" dirty="0"/>
              <a:t>tangent and </a:t>
            </a:r>
            <a:r>
              <a:rPr lang="en-US" sz="3500" dirty="0" smtClean="0"/>
              <a:t>radius is </a:t>
            </a:r>
            <a:r>
              <a:rPr lang="en-US" sz="3500" dirty="0"/>
              <a:t>90</a:t>
            </a:r>
            <a:r>
              <a:rPr lang="en-US" sz="3500" dirty="0" smtClean="0"/>
              <a:t>°)</a:t>
            </a:r>
          </a:p>
          <a:p>
            <a:pPr marL="1200150" lvl="1" indent="-623888">
              <a:spcAft>
                <a:spcPts val="0"/>
              </a:spcAft>
              <a:buClr>
                <a:srgbClr val="C00000"/>
              </a:buClr>
              <a:buFont typeface="+mj-lt"/>
              <a:buAutoNum type="alphaLcPeriod" startAt="2"/>
              <a:tabLst>
                <a:tab pos="1252538" algn="l"/>
                <a:tab pos="3030538" algn="l"/>
                <a:tab pos="5265738" algn="l"/>
                <a:tab pos="6637338" algn="l"/>
              </a:tabLst>
            </a:pPr>
            <a:r>
              <a:rPr lang="en-US" sz="3500" i="1" dirty="0" smtClean="0"/>
              <a:t>a</a:t>
            </a:r>
            <a:r>
              <a:rPr lang="en-US" sz="3500" dirty="0" smtClean="0"/>
              <a:t> = </a:t>
            </a:r>
            <a:r>
              <a:rPr lang="en-US" sz="3500" dirty="0"/>
              <a:t>360° - 90° - 90° - 20° = 160° (angles in a quadrilateral add to 360°)</a:t>
            </a:r>
            <a:endParaRPr lang="pt-BR" sz="3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80917"/>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noAutofit/>
          </a:bodyPr>
          <a:lstStyle/>
          <a:p>
            <a:r>
              <a:rPr lang="en-GB" sz="4000" dirty="0" smtClean="0">
                <a:latin typeface="Arial" panose="020B0604020202020204" pitchFamily="34" charset="0"/>
                <a:cs typeface="Arial" panose="020B0604020202020204" pitchFamily="34" charset="0"/>
              </a:rPr>
              <a:t>16.2 – </a:t>
            </a:r>
            <a:r>
              <a:rPr lang="en-US" sz="4000" dirty="0" smtClean="0">
                <a:latin typeface="Arial" panose="020B0604020202020204" pitchFamily="34" charset="0"/>
                <a:cs typeface="Arial" panose="020B0604020202020204" pitchFamily="34" charset="0"/>
              </a:rPr>
              <a:t>Tangents</a:t>
            </a:r>
            <a:endParaRPr lang="en-GB" sz="4000" dirty="0" smtClean="0">
              <a:latin typeface="Arial" panose="020B0604020202020204" pitchFamily="34" charset="0"/>
              <a:cs typeface="Arial" panose="020B0604020202020204" pitchFamily="34" charset="0"/>
            </a:endParaRPr>
          </a:p>
        </p:txBody>
      </p:sp>
      <p:sp>
        <p:nvSpPr>
          <p:cNvPr id="21" name="Round Same Side Corner Rectangle 20">
            <a:hlinkClick r:id="rId3" action="ppaction://hlinkpres?slideindex=1&amp;slidetitle="/>
          </p:cNvPr>
          <p:cNvSpPr/>
          <p:nvPr/>
        </p:nvSpPr>
        <p:spPr>
          <a:xfrm>
            <a:off x="6945306" y="695546"/>
            <a:ext cx="723038" cy="357190"/>
          </a:xfrm>
          <a:prstGeom prst="round2SameRect">
            <a:avLst/>
          </a:prstGeom>
          <a:gradFill>
            <a:gsLst>
              <a:gs pos="0">
                <a:srgbClr val="002060"/>
              </a:gs>
              <a:gs pos="63000">
                <a:srgbClr val="0070C0"/>
              </a:gs>
              <a:gs pos="100000">
                <a:schemeClr val="accent5">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US" sz="1400" b="1" dirty="0" smtClean="0">
                <a:latin typeface="Calibri" panose="020F0502020204030204" pitchFamily="34" charset="0"/>
              </a:rPr>
              <a:t>Page 696</a:t>
            </a:r>
            <a:endParaRPr lang="en-GB" sz="1400" b="1" dirty="0">
              <a:latin typeface="Calibri" panose="020F0502020204030204" pitchFamily="34" charset="0"/>
            </a:endParaRPr>
          </a:p>
        </p:txBody>
      </p:sp>
      <p:sp>
        <p:nvSpPr>
          <p:cNvPr id="3" name="Rectangle 2"/>
          <p:cNvSpPr/>
          <p:nvPr/>
        </p:nvSpPr>
        <p:spPr>
          <a:xfrm>
            <a:off x="251520" y="1196752"/>
            <a:ext cx="8568952" cy="5170646"/>
          </a:xfrm>
          <a:prstGeom prst="rect">
            <a:avLst/>
          </a:prstGeom>
        </p:spPr>
        <p:txBody>
          <a:bodyPr wrap="square">
            <a:spAutoFit/>
          </a:bodyPr>
          <a:lstStyle/>
          <a:p>
            <a:pPr marL="508000" indent="-508000">
              <a:spcAft>
                <a:spcPts val="0"/>
              </a:spcAft>
              <a:buClr>
                <a:srgbClr val="C00000"/>
              </a:buClr>
              <a:buFont typeface="+mj-lt"/>
              <a:buAutoNum type="arabicPeriod" startAt="3"/>
              <a:tabLst>
                <a:tab pos="236538" algn="l"/>
                <a:tab pos="965200" algn="l"/>
                <a:tab pos="3030538" algn="l"/>
                <a:tab pos="5265738" algn="l"/>
                <a:tab pos="6637338" algn="l"/>
              </a:tabLst>
            </a:pPr>
            <a:r>
              <a:rPr lang="en-US" sz="2750" dirty="0" smtClean="0">
                <a:solidFill>
                  <a:srgbClr val="C00000"/>
                </a:solidFill>
              </a:rPr>
              <a:t>b.</a:t>
            </a:r>
            <a:r>
              <a:rPr lang="en-US" sz="2750" dirty="0" smtClean="0"/>
              <a:t> 	OA </a:t>
            </a:r>
            <a:r>
              <a:rPr lang="en-US" sz="2750" dirty="0"/>
              <a:t>= OB (radii of same circle) </a:t>
            </a:r>
            <a:r>
              <a:rPr lang="en-US" sz="2750" dirty="0" smtClean="0"/>
              <a:t>	</a:t>
            </a:r>
            <a:br>
              <a:rPr lang="en-US" sz="2750" dirty="0" smtClean="0"/>
            </a:br>
            <a:r>
              <a:rPr lang="en-US" sz="2750" dirty="0" smtClean="0"/>
              <a:t>	∠OAB = </a:t>
            </a:r>
            <a:r>
              <a:rPr lang="en-US" sz="2750" dirty="0"/>
              <a:t>(180° - 136°) + 2 = 22° </a:t>
            </a:r>
            <a:r>
              <a:rPr lang="en-US" sz="2750" dirty="0" smtClean="0"/>
              <a:t>(</a:t>
            </a:r>
            <a:r>
              <a:rPr lang="en-US" sz="2750" dirty="0"/>
              <a:t>isosceles </a:t>
            </a:r>
            <a:r>
              <a:rPr lang="en-US" sz="2750" dirty="0" smtClean="0"/>
              <a:t>	triangle</a:t>
            </a:r>
            <a:r>
              <a:rPr lang="en-US" sz="2750" dirty="0"/>
              <a:t>) </a:t>
            </a:r>
            <a:r>
              <a:rPr lang="en-US" sz="2750" dirty="0" smtClean="0"/>
              <a:t/>
            </a:r>
            <a:br>
              <a:rPr lang="en-US" sz="2750" dirty="0" smtClean="0"/>
            </a:br>
            <a:r>
              <a:rPr lang="en-US" sz="2750" dirty="0" smtClean="0"/>
              <a:t>	∠OAP </a:t>
            </a:r>
            <a:r>
              <a:rPr lang="en-US" sz="2750" dirty="0"/>
              <a:t>= 90° </a:t>
            </a:r>
            <a:r>
              <a:rPr lang="en-US" sz="2750" dirty="0" smtClean="0"/>
              <a:t>(</a:t>
            </a:r>
            <a:r>
              <a:rPr lang="en-US" sz="2750" dirty="0"/>
              <a:t>angle between tangent </a:t>
            </a:r>
            <a:r>
              <a:rPr lang="en-US" sz="2750" dirty="0" smtClean="0"/>
              <a:t>and 	radius is </a:t>
            </a:r>
            <a:r>
              <a:rPr lang="en-US" sz="2750" dirty="0"/>
              <a:t>90°) </a:t>
            </a:r>
            <a:r>
              <a:rPr lang="en-US" sz="2750" dirty="0" smtClean="0"/>
              <a:t/>
            </a:r>
            <a:br>
              <a:rPr lang="en-US" sz="2750" dirty="0" smtClean="0"/>
            </a:br>
            <a:r>
              <a:rPr lang="en-US" sz="2750" dirty="0" smtClean="0"/>
              <a:t>	So </a:t>
            </a:r>
            <a:r>
              <a:rPr lang="en-US" sz="2750" i="1" dirty="0"/>
              <a:t>b</a:t>
            </a:r>
            <a:r>
              <a:rPr lang="en-US" sz="2750" dirty="0"/>
              <a:t> = 90° </a:t>
            </a:r>
            <a:r>
              <a:rPr lang="en-US" sz="2750" dirty="0" smtClean="0"/>
              <a:t>- 22</a:t>
            </a:r>
            <a:r>
              <a:rPr lang="en-US" sz="2750" dirty="0"/>
              <a:t>° = 68° </a:t>
            </a:r>
            <a:endParaRPr lang="en-US" sz="2750" dirty="0" smtClean="0"/>
          </a:p>
          <a:p>
            <a:pPr marL="1033463" lvl="1" indent="-576263">
              <a:spcAft>
                <a:spcPts val="0"/>
              </a:spcAft>
              <a:buClr>
                <a:srgbClr val="C00000"/>
              </a:buClr>
              <a:buFont typeface="+mj-lt"/>
              <a:buAutoNum type="alphaLcPeriod" startAt="3"/>
              <a:tabLst>
                <a:tab pos="236538" algn="l"/>
                <a:tab pos="1150938" algn="l"/>
                <a:tab pos="3030538" algn="l"/>
                <a:tab pos="5265738" algn="l"/>
                <a:tab pos="6637338" algn="l"/>
              </a:tabLst>
            </a:pPr>
            <a:r>
              <a:rPr lang="en-US" sz="2750" dirty="0" smtClean="0"/>
              <a:t>OB </a:t>
            </a:r>
            <a:r>
              <a:rPr lang="en-US" sz="2750" dirty="0"/>
              <a:t>= OA (radii of same circle) </a:t>
            </a:r>
            <a:r>
              <a:rPr lang="en-US" sz="2750" dirty="0" smtClean="0"/>
              <a:t/>
            </a:r>
            <a:br>
              <a:rPr lang="en-US" sz="2750" dirty="0" smtClean="0"/>
            </a:br>
            <a:r>
              <a:rPr lang="en-US" sz="2750" dirty="0" smtClean="0"/>
              <a:t>∠OBA </a:t>
            </a:r>
            <a:r>
              <a:rPr lang="en-US" sz="2750" dirty="0"/>
              <a:t>= </a:t>
            </a:r>
            <a:r>
              <a:rPr lang="en-US" sz="2750" dirty="0" smtClean="0"/>
              <a:t>∠OAB </a:t>
            </a:r>
            <a:r>
              <a:rPr lang="en-US" sz="2750" dirty="0"/>
              <a:t>= 14° (isosceles triangle) </a:t>
            </a:r>
            <a:r>
              <a:rPr lang="en-US" sz="2750" dirty="0" smtClean="0"/>
              <a:t/>
            </a:r>
            <a:br>
              <a:rPr lang="en-US" sz="2750" dirty="0" smtClean="0"/>
            </a:br>
            <a:r>
              <a:rPr lang="en-US" sz="2750" i="1" dirty="0" smtClean="0"/>
              <a:t>c</a:t>
            </a:r>
            <a:r>
              <a:rPr lang="en-US" sz="2750" dirty="0" smtClean="0"/>
              <a:t> </a:t>
            </a:r>
            <a:r>
              <a:rPr lang="en-US" sz="2750" dirty="0"/>
              <a:t>= 180° - 14° - 14° = 152° (angles in a triangle) </a:t>
            </a:r>
            <a:r>
              <a:rPr lang="en-US" sz="2750" dirty="0" smtClean="0"/>
              <a:t/>
            </a:r>
            <a:br>
              <a:rPr lang="en-US" sz="2750" dirty="0" smtClean="0"/>
            </a:br>
            <a:r>
              <a:rPr lang="en-US" sz="2750" dirty="0" smtClean="0"/>
              <a:t>∠OAP </a:t>
            </a:r>
            <a:r>
              <a:rPr lang="en-US" sz="2750" dirty="0"/>
              <a:t>= 90° (angle between tangent and radius is 90°) </a:t>
            </a:r>
            <a:r>
              <a:rPr lang="en-US" sz="2750" dirty="0" smtClean="0"/>
              <a:t/>
            </a:r>
            <a:br>
              <a:rPr lang="en-US" sz="2750" dirty="0" smtClean="0"/>
            </a:br>
            <a:r>
              <a:rPr lang="en-US" sz="2750" dirty="0" smtClean="0"/>
              <a:t>So d </a:t>
            </a:r>
            <a:r>
              <a:rPr lang="en-US" sz="2750" dirty="0"/>
              <a:t>= 90° -14° = 76°</a:t>
            </a:r>
            <a:endParaRPr lang="pt-BR" sz="275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634496"/>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solidFill>
          <a:schemeClr val="bg1"/>
        </a:solidFill>
        <a:ln>
          <a:solidFill>
            <a:schemeClr val="bg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2.xml><?xml version="1.0" encoding="utf-8"?>
<ds:datastoreItem xmlns:ds="http://schemas.openxmlformats.org/officeDocument/2006/customXml" ds:itemID="{76DD945F-B7B0-4691-A0D0-E2EAD6DA23B3}">
  <ds:schemaRefs>
    <ds:schemaRef ds:uri="http://schemas.microsoft.com/office/2006/metadata/properties"/>
    <ds:schemaRef ds:uri="http://purl.org/dc/dcmitype/"/>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188837</TotalTime>
  <Words>1211</Words>
  <Application>Microsoft Office PowerPoint</Application>
  <PresentationFormat>On-screen Show (4:3)</PresentationFormat>
  <Paragraphs>339</Paragraphs>
  <Slides>60</Slides>
  <Notes>60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60</vt:i4>
      </vt:variant>
    </vt:vector>
  </HeadingPairs>
  <TitlesOfParts>
    <vt:vector size="69" baseType="lpstr">
      <vt:lpstr>Arial</vt:lpstr>
      <vt:lpstr>Calibri</vt:lpstr>
      <vt:lpstr>Cambria Math</vt:lpstr>
      <vt:lpstr>Lucida Sans Unicode</vt:lpstr>
      <vt:lpstr>Times New Roman</vt:lpstr>
      <vt:lpstr>Verdana</vt:lpstr>
      <vt:lpstr>Wingdings 2</vt:lpstr>
      <vt:lpstr>Wingdings 3</vt:lpstr>
      <vt:lpstr>Enderoth</vt:lpstr>
      <vt:lpstr>PowerPoint Presentation</vt:lpstr>
      <vt:lpstr>16 - Prior knowledge check</vt:lpstr>
      <vt:lpstr>16 - Prior knowledge check</vt:lpstr>
      <vt:lpstr>16.1 – Radii and Chords</vt:lpstr>
      <vt:lpstr>16.1 – Radii and Chords</vt:lpstr>
      <vt:lpstr>16.1 – Radii and Chords</vt:lpstr>
      <vt:lpstr>16.1 – Radii and Chords</vt:lpstr>
      <vt:lpstr>16.2 – Tangents</vt:lpstr>
      <vt:lpstr>16.2 – Tangents</vt:lpstr>
      <vt:lpstr>16.2 – Tangents</vt:lpstr>
      <vt:lpstr>16.2 – Tangents</vt:lpstr>
      <vt:lpstr>16.2 – Tangents</vt:lpstr>
      <vt:lpstr>16.3 – Angles in Circles</vt:lpstr>
      <vt:lpstr>16.3 – Angles in Circles</vt:lpstr>
      <vt:lpstr>16.3 – Angles in Circles</vt:lpstr>
      <vt:lpstr>16.3 – Angles in Circles</vt:lpstr>
      <vt:lpstr>16.3 – Angles in Circles</vt:lpstr>
      <vt:lpstr>16.3 – Angles in Circles</vt:lpstr>
      <vt:lpstr>16.3 – Angles in Circles</vt:lpstr>
      <vt:lpstr>16.4 – Angles in Circles 2</vt:lpstr>
      <vt:lpstr>16.4 – Angles in Circles 2</vt:lpstr>
      <vt:lpstr>16.4 – Angles in Circles 2</vt:lpstr>
      <vt:lpstr>16.4 – Angles in Circles 2</vt:lpstr>
      <vt:lpstr>16.4 – Angles in Circles 2</vt:lpstr>
      <vt:lpstr>16.4 – Angles in Circles 2</vt:lpstr>
      <vt:lpstr>16.4 – Angles in Circles 2</vt:lpstr>
      <vt:lpstr>16.4 – Angles in Circles 2</vt:lpstr>
      <vt:lpstr>16.4 – Angles in Circles 2</vt:lpstr>
      <vt:lpstr>16.4 – Angles in Circles 2</vt:lpstr>
      <vt:lpstr>16.5 – Applying Circle Theorems</vt:lpstr>
      <vt:lpstr>16.5 – Applying Circle Theorems</vt:lpstr>
      <vt:lpstr>16.5 – Applying Circle Theorems</vt:lpstr>
      <vt:lpstr>16.5 – Applying Circle Theorems</vt:lpstr>
      <vt:lpstr>16.5 – Applying Circle Theorems</vt:lpstr>
      <vt:lpstr>16.5 – Applying Circle Theorems</vt:lpstr>
      <vt:lpstr>16.5 – Applying Circle Theorems</vt:lpstr>
      <vt:lpstr>16 – Problem Solving</vt:lpstr>
      <vt:lpstr>16 – Problem Solving</vt:lpstr>
      <vt:lpstr>16 – Problem Solving</vt:lpstr>
      <vt:lpstr>16 – Problem Solving</vt:lpstr>
      <vt:lpstr>16 – Problem Solving</vt:lpstr>
      <vt:lpstr>16 – Check Up</vt:lpstr>
      <vt:lpstr>16 – Check Up</vt:lpstr>
      <vt:lpstr>16 – Check Up</vt:lpstr>
      <vt:lpstr>16 – Check Up</vt:lpstr>
      <vt:lpstr>16 – Check Up</vt:lpstr>
      <vt:lpstr>16 – Strengthen</vt:lpstr>
      <vt:lpstr>16 – Strengthen</vt:lpstr>
      <vt:lpstr>16 – Strengthen</vt:lpstr>
      <vt:lpstr>16 – Strengthen</vt:lpstr>
      <vt:lpstr>16 – Strengthen</vt:lpstr>
      <vt:lpstr>16 – Extend</vt:lpstr>
      <vt:lpstr>16 – Extend</vt:lpstr>
      <vt:lpstr>16 – Extend</vt:lpstr>
      <vt:lpstr>16 – Extend</vt:lpstr>
      <vt:lpstr>16 – Extend</vt:lpstr>
      <vt:lpstr>16 – Extend</vt:lpstr>
      <vt:lpstr>16 – Extend</vt:lpstr>
      <vt:lpstr>16 – Extend</vt:lpstr>
      <vt:lpstr>16 – Unit Test</vt:lpstr>
    </vt:vector>
  </TitlesOfParts>
  <Manager>Enderoth</Manager>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09 - Mathematics - Unit 16 - Answers</dc:title>
  <dc:subject>Travel and Tourism</dc:subject>
  <dc:creator>Enderoth</dc:creator>
  <cp:keywords>Year 09 - Mathematics - Unit 14 - Answers</cp:keywords>
  <cp:lastModifiedBy>Enderoth</cp:lastModifiedBy>
  <cp:revision>5193</cp:revision>
  <cp:lastPrinted>2014-01-22T18:25:48Z</cp:lastPrinted>
  <dcterms:created xsi:type="dcterms:W3CDTF">2008-03-12T11:01:44Z</dcterms:created>
  <dcterms:modified xsi:type="dcterms:W3CDTF">2018-12-04T16:46:42Z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